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sldIdLst>
    <p:sldId id="257" r:id="rId5"/>
    <p:sldId id="259" r:id="rId6"/>
    <p:sldId id="371" r:id="rId7"/>
    <p:sldId id="370" r:id="rId8"/>
    <p:sldId id="365" r:id="rId9"/>
    <p:sldId id="378" r:id="rId10"/>
    <p:sldId id="374" r:id="rId11"/>
    <p:sldId id="368" r:id="rId12"/>
    <p:sldId id="375" r:id="rId13"/>
    <p:sldId id="366" r:id="rId14"/>
    <p:sldId id="380" r:id="rId15"/>
    <p:sldId id="376" r:id="rId16"/>
    <p:sldId id="379" r:id="rId17"/>
    <p:sldId id="369" r:id="rId18"/>
    <p:sldId id="367" r:id="rId19"/>
    <p:sldId id="372" r:id="rId20"/>
    <p:sldId id="377" r:id="rId21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AB2F79-633D-57A9-F40E-56060D2A13F0}" v="4" dt="2024-11-21T15:29:16.4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90" autoAdjust="0"/>
    <p:restoredTop sz="94660"/>
  </p:normalViewPr>
  <p:slideViewPr>
    <p:cSldViewPr snapToGrid="0">
      <p:cViewPr>
        <p:scale>
          <a:sx n="100" d="100"/>
          <a:sy n="100" d="100"/>
        </p:scale>
        <p:origin x="702" y="318"/>
      </p:cViewPr>
      <p:guideLst/>
    </p:cSldViewPr>
  </p:slideViewPr>
  <p:notesTextViewPr>
    <p:cViewPr>
      <p:scale>
        <a:sx n="3" d="2"/>
        <a:sy n="3" d="2"/>
      </p:scale>
      <p:origin x="-6" y="-18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c Jakub" userId="S::rycj@vscht.cz::2b88d0a8-a312-497e-9317-c425f5e9d97b" providerId="AD" clId="Web-{10AB2F79-633D-57A9-F40E-56060D2A13F0}"/>
    <pc:docChg chg="modSld">
      <pc:chgData name="Ryc Jakub" userId="S::rycj@vscht.cz::2b88d0a8-a312-497e-9317-c425f5e9d97b" providerId="AD" clId="Web-{10AB2F79-633D-57A9-F40E-56060D2A13F0}" dt="2024-11-21T15:29:16.408" v="3" actId="1076"/>
      <pc:docMkLst>
        <pc:docMk/>
      </pc:docMkLst>
      <pc:sldChg chg="addSp delSp modSp">
        <pc:chgData name="Ryc Jakub" userId="S::rycj@vscht.cz::2b88d0a8-a312-497e-9317-c425f5e9d97b" providerId="AD" clId="Web-{10AB2F79-633D-57A9-F40E-56060D2A13F0}" dt="2024-11-21T15:29:16.408" v="3" actId="1076"/>
        <pc:sldMkLst>
          <pc:docMk/>
          <pc:sldMk cId="495946806" sldId="259"/>
        </pc:sldMkLst>
        <pc:grpChg chg="add del mod">
          <ac:chgData name="Ryc Jakub" userId="S::rycj@vscht.cz::2b88d0a8-a312-497e-9317-c425f5e9d97b" providerId="AD" clId="Web-{10AB2F79-633D-57A9-F40E-56060D2A13F0}" dt="2024-11-21T15:29:16.408" v="3" actId="1076"/>
          <ac:grpSpMkLst>
            <pc:docMk/>
            <pc:sldMk cId="495946806" sldId="259"/>
            <ac:grpSpMk id="2" creationId="{E087628F-38F5-8C24-0434-5C31966D2EA2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9C8E2D-1FCC-4AAC-A398-BECA880EF657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1F309-24F9-43EB-9358-10EDB30654C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2498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Problém mnoha těles</a:t>
            </a:r>
          </a:p>
          <a:p>
            <a:r>
              <a:rPr lang="cs-CZ" dirty="0"/>
              <a:t>Nestabilní systém</a:t>
            </a:r>
          </a:p>
          <a:p>
            <a:r>
              <a:rPr lang="cs-CZ" dirty="0"/>
              <a:t>Malé změny rychlosti/doba reakce</a:t>
            </a:r>
          </a:p>
          <a:p>
            <a:r>
              <a:rPr lang="cs-CZ" dirty="0"/>
              <a:t>Experiment: 30 km/h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1F309-24F9-43EB-9358-10EDB30654C8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83359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vs makro: kontinuum</a:t>
            </a:r>
            <a:endParaRPr lang="en-GB" dirty="0"/>
          </a:p>
          <a:p>
            <a:r>
              <a:rPr lang="en-GB" dirty="0"/>
              <a:t>OVM: </a:t>
            </a:r>
            <a:r>
              <a:rPr lang="en-GB" dirty="0" err="1"/>
              <a:t>rychlost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vzd</a:t>
            </a:r>
            <a:r>
              <a:rPr lang="cs-CZ" dirty="0" err="1"/>
              <a:t>álenosti</a:t>
            </a:r>
            <a:endParaRPr lang="cs-CZ" dirty="0"/>
          </a:p>
          <a:p>
            <a:r>
              <a:rPr lang="cs-CZ" dirty="0"/>
              <a:t>IDM: strategie brždění</a:t>
            </a:r>
          </a:p>
          <a:p>
            <a:r>
              <a:rPr lang="cs-CZ" dirty="0"/>
              <a:t>NS: diskretizace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1F309-24F9-43EB-9358-10EDB30654C8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89769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Rovnoměrně na okruhu</a:t>
            </a:r>
          </a:p>
          <a:p>
            <a:r>
              <a:rPr lang="cs-CZ" dirty="0" err="1"/>
              <a:t>Random</a:t>
            </a:r>
            <a:r>
              <a:rPr lang="cs-CZ" dirty="0"/>
              <a:t> fluktuace: nepozornost</a:t>
            </a:r>
          </a:p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1F309-24F9-43EB-9358-10EDB30654C8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58597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Přesycená dráha</a:t>
            </a:r>
          </a:p>
          <a:p>
            <a:r>
              <a:rPr lang="cs-CZ" dirty="0"/>
              <a:t>10x zrychlení a brždění</a:t>
            </a:r>
          </a:p>
          <a:p>
            <a:r>
              <a:rPr lang="cs-CZ" dirty="0"/>
              <a:t>Pravděpodobnost a fluktuace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1F309-24F9-43EB-9358-10EDB30654C8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174530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Časoprostorový diagram</a:t>
            </a:r>
          </a:p>
          <a:p>
            <a:r>
              <a:rPr lang="cs-CZ" dirty="0"/>
              <a:t>Tři fáze</a:t>
            </a:r>
          </a:p>
          <a:p>
            <a:r>
              <a:rPr lang="cs-CZ" dirty="0"/>
              <a:t>Zpětné šíření kolon</a:t>
            </a:r>
          </a:p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1F309-24F9-43EB-9358-10EDB30654C8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25343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Menší než kritická hustota</a:t>
            </a:r>
          </a:p>
          <a:p>
            <a:r>
              <a:rPr lang="cs-CZ" dirty="0"/>
              <a:t>Reakční doba: plynulejší provoz</a:t>
            </a:r>
          </a:p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1F309-24F9-43EB-9358-10EDB30654C8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30567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1F309-24F9-43EB-9358-10EDB30654C8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3015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1F309-24F9-43EB-9358-10EDB30654C8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06953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FCC3B-BAAE-23A2-1AA3-013C152E77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BF31FD-AD15-3FA0-6725-6DD9EE321C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70F0F-2FC4-B54B-F1AB-9F87AEE7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0205E-113A-7470-9CD0-FA8566ED0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F8CD1-2867-8BF7-4AC2-1DC9C9FA5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5308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A3013-A0B8-214D-91DC-2C219903D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94341-0604-568A-A22B-5DB4B0F323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FB876-9343-C9F1-51E4-D935E6E74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43638-653E-6289-AB86-D204B3FFF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908EF-168D-BCC6-E759-148969E64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01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0129D3-872B-34F3-3FD6-9E7A41862E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6DCE11-7F64-1FFA-2665-75BD82F236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E5420-92AA-D4ED-000D-FAF4604BB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9B78A-699C-1B14-2060-8E8845AC7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BDE13-000F-5A96-8B72-4859230F1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95360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884F0-71C6-715F-218D-9942DE97A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567E9-718F-5FA3-62C3-34D9D23AD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40946-B609-DA98-F76F-8362185D0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DF4CE-D93D-35ED-5C9B-09A2E1AE1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6023B-A6C2-0CA9-08F8-C9704A766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68657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797BB-311B-270B-9FC3-62787FD0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DC6DD3-EB87-01EF-6532-3B4456E8C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8BE61-147C-73F6-69D7-EE4373432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E59A0-A85A-8322-F3DF-7E777516E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C0CBD-8DB6-CB2B-4D1E-BB1B7D884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1693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04D87-52C3-A74C-0BA8-5B8652E76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C4922-AE9A-FB93-FB60-4EABDECE15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C5CE2-71BD-166B-D065-C78A4D00C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7E786-D8AA-AAF3-660C-F399CBCB9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D4DEC6-25C0-A00E-1CC6-BFB0E5546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8C72A7-2169-69D4-5EBF-E7C958E4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1825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07A1E-322D-868C-055C-B08096501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DB53D0-281E-E793-9E13-F198785F7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656882-2BC7-2D53-ED13-A0C12C1C9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9F22EB-2C56-977A-932C-D65B49E81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AE24F0-26B8-8AA2-0243-123A2CB9D2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6823C6-8991-C0D5-32F0-18C5E6149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212A36-7B44-C95A-0AF2-5AEB62D24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1FFE29-8F5D-B6C2-5B0E-01742812A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90742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505D-6325-4CA0-5AEE-7FB297C94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FCE836-9754-2D18-2FD2-67B4BFB44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86EE72-73C9-B7E3-8D56-CAF55E89A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FC3DB9-B747-E113-0A5F-882C0B337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60742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816C44-6C65-A036-BB6B-31A6936E1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12CEF4-2D4E-85B7-9906-69A4172DF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B3097B-8161-BB5E-FB8E-4DA811CA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479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6098A-947F-5D2A-40B4-BD7CDEFC9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CF9C3-193A-7846-F7A5-28A29C86E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BACBC1-58A9-027B-8855-5F2359F7D3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20F404-77F8-71A7-7533-359F6361C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093098-B458-CDE1-1518-46E013F7C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28F588-60E0-3394-5103-D13761EC2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6706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59ABF-A16A-ED93-8743-D064FC960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cs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121C28-1C3D-1A2A-687F-93F4250F6F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E34C0A-92A8-9CF6-43CF-09FB11B92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68D07-C5E5-B98F-2587-F3DEAD1F5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9CA87E-5D91-50A4-E7BE-21DF2E823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2F2A1-7D72-9F10-4522-5F2E43DAB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50593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EE3CCE-2F3C-93E8-66CA-FB8237F3D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2DED7-1042-C957-6EA9-4C320B267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BF64F-ED2C-00A2-309C-EED1DEEB1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66B43-AC48-4B08-97A4-64EF981A8FDF}" type="datetimeFigureOut">
              <a:rPr lang="cs-CZ" smtClean="0"/>
              <a:t>14.01.2026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C49B9-FD2E-6540-875F-58DFF6571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F53C8-D48A-7F47-8BE0-F3F813468B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5B108-7269-4D17-855E-EEC1EF073E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57258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>
            <a:extLst>
              <a:ext uri="{FF2B5EF4-FFF2-40B4-BE49-F238E27FC236}">
                <a16:creationId xmlns:a16="http://schemas.microsoft.com/office/drawing/2014/main" id="{C4AEED88-BE2B-07D2-8F17-672285417F2F}"/>
              </a:ext>
            </a:extLst>
          </p:cNvPr>
          <p:cNvSpPr txBox="1"/>
          <p:nvPr/>
        </p:nvSpPr>
        <p:spPr>
          <a:xfrm>
            <a:off x="-31323" y="3463772"/>
            <a:ext cx="12192000" cy="564329"/>
          </a:xfrm>
          <a:prstGeom prst="rect">
            <a:avLst/>
          </a:prstGeom>
          <a:noFill/>
          <a:ln>
            <a:noFill/>
          </a:ln>
        </p:spPr>
        <p:txBody>
          <a:bodyPr vert="horz" wrap="square" lIns="108847" tIns="54423" rIns="108847" bIns="54423" anchorCtr="0" compatLnSpc="0">
            <a:spAutoFit/>
          </a:bodyPr>
          <a:lstStyle/>
          <a:p>
            <a:pPr algn="ctr" hangingPunct="0"/>
            <a:r>
              <a:rPr lang="en-GB" sz="2903" b="1" u="sng" dirty="0">
                <a:solidFill>
                  <a:srgbClr val="6E6E6E"/>
                </a:solidFill>
                <a:latin typeface="+mj-lt"/>
                <a:ea typeface="Droid Sans Fallback" pitchFamily="2"/>
                <a:cs typeface="FreeSans" pitchFamily="2"/>
              </a:rPr>
              <a:t>V</a:t>
            </a:r>
            <a:r>
              <a:rPr lang="cs-CZ" sz="2903" b="1" u="sng" dirty="0" err="1">
                <a:solidFill>
                  <a:srgbClr val="6E6E6E"/>
                </a:solidFill>
                <a:latin typeface="+mj-lt"/>
                <a:ea typeface="Droid Sans Fallback" pitchFamily="2"/>
                <a:cs typeface="FreeSans" pitchFamily="2"/>
              </a:rPr>
              <a:t>ít</a:t>
            </a:r>
            <a:r>
              <a:rPr lang="cs-CZ" sz="2903" b="1" u="sng" dirty="0">
                <a:solidFill>
                  <a:srgbClr val="6E6E6E"/>
                </a:solidFill>
                <a:latin typeface="+mj-lt"/>
                <a:ea typeface="Droid Sans Fallback" pitchFamily="2"/>
                <a:cs typeface="FreeSans" pitchFamily="2"/>
              </a:rPr>
              <a:t> Večerník</a:t>
            </a:r>
            <a:endParaRPr lang="en-GB" sz="2903" dirty="0">
              <a:solidFill>
                <a:srgbClr val="6E6E6E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61E06E1E-5D59-B6BD-EC0C-55C03C4F8447}"/>
              </a:ext>
            </a:extLst>
          </p:cNvPr>
          <p:cNvSpPr txBox="1"/>
          <p:nvPr/>
        </p:nvSpPr>
        <p:spPr>
          <a:xfrm>
            <a:off x="8792" y="5093033"/>
            <a:ext cx="12192000" cy="450708"/>
          </a:xfrm>
          <a:prstGeom prst="rect">
            <a:avLst/>
          </a:prstGeom>
          <a:noFill/>
          <a:ln>
            <a:noFill/>
          </a:ln>
        </p:spPr>
        <p:txBody>
          <a:bodyPr vert="horz" wrap="square" lIns="108847" tIns="54423" rIns="108847" bIns="54423" anchorCtr="0" compatLnSpc="0">
            <a:spAutoFit/>
          </a:bodyPr>
          <a:lstStyle/>
          <a:p>
            <a:pPr algn="ctr" hangingPunct="0"/>
            <a:r>
              <a:rPr lang="cs-CZ" sz="2177" dirty="0">
                <a:solidFill>
                  <a:srgbClr val="E74011"/>
                </a:solidFill>
                <a:latin typeface="+mj-lt"/>
                <a:ea typeface="Droid Sans Fallback" pitchFamily="2"/>
                <a:cs typeface="FreeSans" pitchFamily="2"/>
              </a:rPr>
              <a:t>Fyzikální a výpočetní chemie, 359</a:t>
            </a:r>
            <a:endParaRPr lang="en-GB" sz="2177" dirty="0">
              <a:solidFill>
                <a:srgbClr val="E74011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EE713587-D805-3DC3-5A2E-CFB7F8F4A35B}"/>
              </a:ext>
            </a:extLst>
          </p:cNvPr>
          <p:cNvSpPr txBox="1"/>
          <p:nvPr/>
        </p:nvSpPr>
        <p:spPr>
          <a:xfrm>
            <a:off x="8792" y="5573031"/>
            <a:ext cx="12192000" cy="450708"/>
          </a:xfrm>
          <a:prstGeom prst="rect">
            <a:avLst/>
          </a:prstGeom>
          <a:noFill/>
          <a:ln>
            <a:noFill/>
          </a:ln>
        </p:spPr>
        <p:txBody>
          <a:bodyPr vert="horz" wrap="square" lIns="108847" tIns="54423" rIns="108847" bIns="54423" anchorCtr="0" compatLnSpc="0">
            <a:spAutoFit/>
          </a:bodyPr>
          <a:lstStyle/>
          <a:p>
            <a:pPr algn="ctr" hangingPunct="0"/>
            <a:r>
              <a:rPr lang="cs-CZ" sz="2177" dirty="0">
                <a:solidFill>
                  <a:srgbClr val="6E6E6E"/>
                </a:solidFill>
                <a:latin typeface="+mj-lt"/>
                <a:ea typeface="Droid Sans Fallback" pitchFamily="2"/>
                <a:cs typeface="FreeSans" pitchFamily="2"/>
              </a:rPr>
              <a:t>15. 1. 2026</a:t>
            </a:r>
            <a:endParaRPr lang="en-GB" sz="2177" dirty="0">
              <a:solidFill>
                <a:srgbClr val="6E6E6E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7" name="Volný tvar: obrazec 6">
            <a:extLst>
              <a:ext uri="{FF2B5EF4-FFF2-40B4-BE49-F238E27FC236}">
                <a16:creationId xmlns:a16="http://schemas.microsoft.com/office/drawing/2014/main" id="{7F66DD70-AB0F-0005-D052-64B3F65F17A7}"/>
              </a:ext>
            </a:extLst>
          </p:cNvPr>
          <p:cNvSpPr/>
          <p:nvPr/>
        </p:nvSpPr>
        <p:spPr>
          <a:xfrm>
            <a:off x="231652" y="1377436"/>
            <a:ext cx="11666051" cy="173462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3600" b="1" dirty="0">
                <a:solidFill>
                  <a:schemeClr val="bg1"/>
                </a:solidFill>
                <a:latin typeface="+mj-lt"/>
              </a:rPr>
              <a:t>Simulace </a:t>
            </a:r>
            <a:r>
              <a:rPr lang="en-GB" sz="3600" b="1" dirty="0" err="1">
                <a:solidFill>
                  <a:schemeClr val="bg1"/>
                </a:solidFill>
                <a:latin typeface="+mj-lt"/>
              </a:rPr>
              <a:t>dopravn</a:t>
            </a:r>
            <a:r>
              <a:rPr lang="cs-CZ" sz="3600" b="1" dirty="0" err="1">
                <a:solidFill>
                  <a:schemeClr val="bg1"/>
                </a:solidFill>
                <a:latin typeface="+mj-lt"/>
              </a:rPr>
              <a:t>ího</a:t>
            </a:r>
            <a:r>
              <a:rPr lang="cs-CZ" sz="3600" b="1" dirty="0">
                <a:solidFill>
                  <a:schemeClr val="bg1"/>
                </a:solidFill>
                <a:latin typeface="+mj-lt"/>
              </a:rPr>
              <a:t> toku:</a:t>
            </a:r>
          </a:p>
          <a:p>
            <a:pPr algn="ctr" fontAlgn="base"/>
            <a:r>
              <a:rPr lang="cs-CZ" sz="3600" b="1" dirty="0">
                <a:solidFill>
                  <a:schemeClr val="bg1"/>
                </a:solidFill>
                <a:latin typeface="+mj-lt"/>
              </a:rPr>
              <a:t>Vznik fantomové dopravní zácpy</a:t>
            </a:r>
            <a:endParaRPr lang="en-GB" sz="3600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Skupina 7">
            <a:extLst>
              <a:ext uri="{FF2B5EF4-FFF2-40B4-BE49-F238E27FC236}">
                <a16:creationId xmlns:a16="http://schemas.microsoft.com/office/drawing/2014/main" id="{F4CADF9C-C3A0-AA26-673A-E2DA6712952A}"/>
              </a:ext>
            </a:extLst>
          </p:cNvPr>
          <p:cNvGrpSpPr/>
          <p:nvPr/>
        </p:nvGrpSpPr>
        <p:grpSpPr>
          <a:xfrm>
            <a:off x="9728586" y="354263"/>
            <a:ext cx="2462445" cy="395392"/>
            <a:chOff x="9729555" y="342120"/>
            <a:chExt cx="2462445" cy="395392"/>
          </a:xfrm>
        </p:grpSpPr>
        <p:pic>
          <p:nvPicPr>
            <p:cNvPr id="9" name="Obrázek 8" descr="Obsah obrázku kreslení&#10;&#10;Popis byl vytvořen automaticky">
              <a:extLst>
                <a:ext uri="{FF2B5EF4-FFF2-40B4-BE49-F238E27FC236}">
                  <a16:creationId xmlns:a16="http://schemas.microsoft.com/office/drawing/2014/main" id="{EE5313BC-D732-030C-07F5-7F3A455D11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2783"/>
            <a:stretch/>
          </p:blipFill>
          <p:spPr>
            <a:xfrm>
              <a:off x="9729555" y="563418"/>
              <a:ext cx="2462445" cy="174094"/>
            </a:xfrm>
            <a:prstGeom prst="rect">
              <a:avLst/>
            </a:prstGeom>
          </p:spPr>
        </p:pic>
        <p:pic>
          <p:nvPicPr>
            <p:cNvPr id="10" name="Obrázek 9" descr="Obsah obrázku kreslení&#10;&#10;Popis byl vytvořen automaticky">
              <a:extLst>
                <a:ext uri="{FF2B5EF4-FFF2-40B4-BE49-F238E27FC236}">
                  <a16:creationId xmlns:a16="http://schemas.microsoft.com/office/drawing/2014/main" id="{F954E098-A2BD-9B75-0645-FFF39B0F80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3726" b="52782"/>
            <a:stretch/>
          </p:blipFill>
          <p:spPr>
            <a:xfrm>
              <a:off x="11197168" y="342120"/>
              <a:ext cx="893232" cy="174094"/>
            </a:xfrm>
            <a:prstGeom prst="rect">
              <a:avLst/>
            </a:prstGeom>
          </p:spPr>
        </p:pic>
      </p:grpSp>
      <p:sp>
        <p:nvSpPr>
          <p:cNvPr id="11" name="Volný tvar: obrazec 10">
            <a:extLst>
              <a:ext uri="{FF2B5EF4-FFF2-40B4-BE49-F238E27FC236}">
                <a16:creationId xmlns:a16="http://schemas.microsoft.com/office/drawing/2014/main" id="{DE0C64DA-9657-96D1-9B70-D3317223E260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93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grpSp>
        <p:nvGrpSpPr>
          <p:cNvPr id="12" name="Skupina 11">
            <a:extLst>
              <a:ext uri="{FF2B5EF4-FFF2-40B4-BE49-F238E27FC236}">
                <a16:creationId xmlns:a16="http://schemas.microsoft.com/office/drawing/2014/main" id="{5C4F2F34-4717-77FE-28E4-4E945D05E4AA}"/>
              </a:ext>
            </a:extLst>
          </p:cNvPr>
          <p:cNvGrpSpPr/>
          <p:nvPr/>
        </p:nvGrpSpPr>
        <p:grpSpPr>
          <a:xfrm>
            <a:off x="-969" y="-5330"/>
            <a:ext cx="12201761" cy="1105445"/>
            <a:chOff x="9975" y="-5330"/>
            <a:chExt cx="12190817" cy="1105445"/>
          </a:xfrm>
        </p:grpSpPr>
        <p:sp>
          <p:nvSpPr>
            <p:cNvPr id="13" name="Volný tvar: obrazec 12">
              <a:extLst>
                <a:ext uri="{FF2B5EF4-FFF2-40B4-BE49-F238E27FC236}">
                  <a16:creationId xmlns:a16="http://schemas.microsoft.com/office/drawing/2014/main" id="{150EC358-F955-3738-F829-4934152D64E7}"/>
                </a:ext>
              </a:extLst>
            </p:cNvPr>
            <p:cNvSpPr/>
            <p:nvPr/>
          </p:nvSpPr>
          <p:spPr>
            <a:xfrm>
              <a:off x="9975" y="-5330"/>
              <a:ext cx="12190817" cy="1105445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00A5D3"/>
            </a:solidFill>
            <a:ln>
              <a:noFill/>
              <a:prstDash val="solid"/>
            </a:ln>
          </p:spPr>
          <p:txBody>
            <a:bodyPr vert="horz" wrap="none" lIns="108847" tIns="54423" rIns="108847" bIns="54423" anchor="ctr" anchorCtr="0" compatLnSpc="0">
              <a:noAutofit/>
            </a:bodyPr>
            <a:lstStyle/>
            <a:p>
              <a:pPr algn="r" hangingPunct="0"/>
              <a:endPara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endParaRPr>
            </a:p>
          </p:txBody>
        </p:sp>
        <p:pic>
          <p:nvPicPr>
            <p:cNvPr id="14" name="Obrázek 13">
              <a:extLst>
                <a:ext uri="{FF2B5EF4-FFF2-40B4-BE49-F238E27FC236}">
                  <a16:creationId xmlns:a16="http://schemas.microsoft.com/office/drawing/2014/main" id="{2BA6159B-4872-CE65-7061-A014A543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98830" y="225478"/>
              <a:ext cx="3341146" cy="651773"/>
            </a:xfrm>
            <a:prstGeom prst="rect">
              <a:avLst/>
            </a:prstGeom>
          </p:spPr>
        </p:pic>
      </p:grp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3A848C1B-328F-6813-D98E-FBE1FAAEA3BD}"/>
              </a:ext>
            </a:extLst>
          </p:cNvPr>
          <p:cNvSpPr txBox="1"/>
          <p:nvPr/>
        </p:nvSpPr>
        <p:spPr>
          <a:xfrm>
            <a:off x="8792" y="6044151"/>
            <a:ext cx="12192000" cy="450708"/>
          </a:xfrm>
          <a:prstGeom prst="rect">
            <a:avLst/>
          </a:prstGeom>
          <a:noFill/>
          <a:ln>
            <a:noFill/>
          </a:ln>
        </p:spPr>
        <p:txBody>
          <a:bodyPr vert="horz" wrap="square" lIns="108847" tIns="54423" rIns="108847" bIns="54423" anchorCtr="0" compatLnSpc="0">
            <a:spAutoFit/>
          </a:bodyPr>
          <a:lstStyle/>
          <a:p>
            <a:pPr algn="ctr" hangingPunct="0"/>
            <a:r>
              <a:rPr lang="cs-CZ" sz="2177" dirty="0">
                <a:solidFill>
                  <a:srgbClr val="E74011"/>
                </a:solidFill>
                <a:latin typeface="+mj-lt"/>
                <a:ea typeface="Droid Sans Fallback" pitchFamily="2"/>
                <a:cs typeface="FreeSans" pitchFamily="2"/>
              </a:rPr>
              <a:t>Obhajoba semestrálního projektu</a:t>
            </a:r>
            <a:endParaRPr lang="en-US" sz="2177" dirty="0">
              <a:solidFill>
                <a:srgbClr val="E74011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478959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olný tvar: obrazec 3">
            <a:extLst>
              <a:ext uri="{FF2B5EF4-FFF2-40B4-BE49-F238E27FC236}">
                <a16:creationId xmlns:a16="http://schemas.microsoft.com/office/drawing/2014/main" id="{8DFFB9B2-7344-E29F-2E1B-0BF12FB88DA7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email</a:t>
            </a:r>
            <a:endParaRPr lang="en-US" sz="1693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1" name="Volný tvar: obrazec 10">
            <a:extLst>
              <a:ext uri="{FF2B5EF4-FFF2-40B4-BE49-F238E27FC236}">
                <a16:creationId xmlns:a16="http://schemas.microsoft.com/office/drawing/2014/main" id="{13E1E32D-8AAE-6B50-6570-4108F138C72D}"/>
              </a:ext>
            </a:extLst>
          </p:cNvPr>
          <p:cNvSpPr/>
          <p:nvPr/>
        </p:nvSpPr>
        <p:spPr>
          <a:xfrm>
            <a:off x="0" y="-8806"/>
            <a:ext cx="12190817" cy="11054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hangingPunct="0"/>
            <a:endParaRPr lang="cs-CZ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Obdélník 14">
            <a:extLst>
              <a:ext uri="{FF2B5EF4-FFF2-40B4-BE49-F238E27FC236}">
                <a16:creationId xmlns:a16="http://schemas.microsoft.com/office/drawing/2014/main" id="{A50817D3-82E7-A400-969C-EA040B5EAC49}"/>
              </a:ext>
            </a:extLst>
          </p:cNvPr>
          <p:cNvSpPr/>
          <p:nvPr/>
        </p:nvSpPr>
        <p:spPr>
          <a:xfrm>
            <a:off x="109948" y="214409"/>
            <a:ext cx="11040419" cy="662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cs-CZ" sz="4000" dirty="0" err="1">
                <a:solidFill>
                  <a:schemeClr val="bg1"/>
                </a:solidFill>
                <a:latin typeface="+mj-lt"/>
              </a:rPr>
              <a:t>CoolTitle</a:t>
            </a:r>
            <a:endParaRPr lang="en-GB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36B94B5F-2C45-210A-A757-BB2CB6A5AA2A}"/>
              </a:ext>
            </a:extLst>
          </p:cNvPr>
          <p:cNvSpPr/>
          <p:nvPr/>
        </p:nvSpPr>
        <p:spPr>
          <a:xfrm>
            <a:off x="215" y="6635287"/>
            <a:ext cx="1879997" cy="2220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kubickovl@vscht.cz</a:t>
            </a: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74C267A4-A6DF-5CF3-B20A-6DEBB362FB91}"/>
              </a:ext>
            </a:extLst>
          </p:cNvPr>
          <p:cNvSpPr/>
          <p:nvPr/>
        </p:nvSpPr>
        <p:spPr>
          <a:xfrm>
            <a:off x="10311034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fld id="{6D81CB08-3356-4C45-BF51-1C5EDDA49A03}" type="slidenum">
              <a:rPr lang="en-GB" sz="1572" b="1" smtClean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10</a:t>
            </a:fld>
            <a:endParaRPr lang="en-GB" sz="1572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DE8E0397-7F53-98FA-AD27-6289D0ACF9DE}"/>
              </a:ext>
            </a:extLst>
          </p:cNvPr>
          <p:cNvSpPr/>
          <p:nvPr/>
        </p:nvSpPr>
        <p:spPr>
          <a:xfrm>
            <a:off x="1880211" y="6524700"/>
            <a:ext cx="8430821" cy="35365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1200" b="1" dirty="0">
                <a:solidFill>
                  <a:schemeClr val="bg1"/>
                </a:solidFill>
                <a:latin typeface="+mj-lt"/>
              </a:rPr>
              <a:t>Simulace fantomové dopravní zácpy</a:t>
            </a:r>
          </a:p>
        </p:txBody>
      </p:sp>
      <p:sp>
        <p:nvSpPr>
          <p:cNvPr id="16" name="Volný tvar: obrazec 15">
            <a:extLst>
              <a:ext uri="{FF2B5EF4-FFF2-40B4-BE49-F238E27FC236}">
                <a16:creationId xmlns:a16="http://schemas.microsoft.com/office/drawing/2014/main" id="{D3516A47-0071-B760-79E8-CBB0456BAA61}"/>
              </a:ext>
            </a:extLst>
          </p:cNvPr>
          <p:cNvSpPr/>
          <p:nvPr/>
        </p:nvSpPr>
        <p:spPr>
          <a:xfrm>
            <a:off x="215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00" b="1" dirty="0" err="1">
                <a:solidFill>
                  <a:srgbClr val="FFFFFF"/>
                </a:solidFill>
                <a:ea typeface="Droid Sans Fallback" pitchFamily="2"/>
                <a:cs typeface="FreeSans" pitchFamily="2"/>
              </a:rPr>
              <a:t>vecerniv</a:t>
            </a:r>
            <a:r>
              <a:rPr lang="cs-CZ" sz="1600" b="1" dirty="0">
                <a:solidFill>
                  <a:srgbClr val="FFFFFF"/>
                </a:solidFill>
                <a:ea typeface="Droid Sans Fallback" pitchFamily="2"/>
                <a:cs typeface="FreeSans" pitchFamily="2"/>
              </a:rPr>
              <a:t>(</a:t>
            </a:r>
            <a:r>
              <a:rPr lang="cs-CZ" sz="1600" b="1" dirty="0" err="1">
                <a:solidFill>
                  <a:srgbClr val="FFFFFF"/>
                </a:solidFill>
                <a:ea typeface="Droid Sans Fallback" pitchFamily="2"/>
                <a:cs typeface="FreeSans" pitchFamily="2"/>
              </a:rPr>
              <a:t>at</a:t>
            </a:r>
            <a:r>
              <a:rPr lang="cs-CZ" sz="1600" b="1" dirty="0">
                <a:solidFill>
                  <a:srgbClr val="FFFFFF"/>
                </a:solidFill>
                <a:ea typeface="Droid Sans Fallback" pitchFamily="2"/>
                <a:cs typeface="FreeSans" pitchFamily="2"/>
              </a:rPr>
              <a:t>)vscht.cz</a:t>
            </a:r>
            <a:endParaRPr lang="en-US" sz="1600" b="1" dirty="0">
              <a:solidFill>
                <a:srgbClr val="FFFFFF"/>
              </a:solidFill>
              <a:ea typeface="Droid Sans Fallback" pitchFamily="2"/>
              <a:cs typeface="FreeSans" pitchFamily="2"/>
            </a:endParaRPr>
          </a:p>
        </p:txBody>
      </p:sp>
      <p:pic>
        <p:nvPicPr>
          <p:cNvPr id="3" name="idm_jam">
            <a:hlinkClick r:id="" action="ppaction://media"/>
            <a:extLst>
              <a:ext uri="{FF2B5EF4-FFF2-40B4-BE49-F238E27FC236}">
                <a16:creationId xmlns:a16="http://schemas.microsoft.com/office/drawing/2014/main" id="{EC5660C5-A8D6-DEF8-042B-9F96BE6C36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728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357DFE-CDAA-AF02-7324-E54C3EF05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olný tvar: obrazec 3">
            <a:extLst>
              <a:ext uri="{FF2B5EF4-FFF2-40B4-BE49-F238E27FC236}">
                <a16:creationId xmlns:a16="http://schemas.microsoft.com/office/drawing/2014/main" id="{404B4BF8-522F-F43A-88F6-545C737FA62C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email</a:t>
            </a:r>
            <a:endParaRPr lang="en-US" sz="1693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E69CAE9C-29B1-82CF-60DE-1887ADBED108}"/>
              </a:ext>
            </a:extLst>
          </p:cNvPr>
          <p:cNvSpPr/>
          <p:nvPr/>
        </p:nvSpPr>
        <p:spPr>
          <a:xfrm>
            <a:off x="215" y="6635287"/>
            <a:ext cx="1879997" cy="2220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kubickovl@vscht.cz</a:t>
            </a: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88C32B28-8DA7-9299-676C-56A53A5BADDA}"/>
              </a:ext>
            </a:extLst>
          </p:cNvPr>
          <p:cNvSpPr/>
          <p:nvPr/>
        </p:nvSpPr>
        <p:spPr>
          <a:xfrm>
            <a:off x="10311034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fld id="{6D81CB08-3356-4C45-BF51-1C5EDDA49A03}" type="slidenum">
              <a:rPr lang="en-GB" sz="1572" b="1" smtClean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11</a:t>
            </a:fld>
            <a:endParaRPr lang="en-GB" sz="1572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3BA733B1-D54A-4142-A3F5-31EE7AC0B997}"/>
              </a:ext>
            </a:extLst>
          </p:cNvPr>
          <p:cNvSpPr/>
          <p:nvPr/>
        </p:nvSpPr>
        <p:spPr>
          <a:xfrm>
            <a:off x="1880211" y="6524700"/>
            <a:ext cx="8430821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rtl="0" fontAlgn="base"/>
            <a:r>
              <a:rPr lang="cs-CZ" sz="1200" b="1">
                <a:solidFill>
                  <a:schemeClr val="bg1"/>
                </a:solidFill>
                <a:latin typeface="+mj-lt"/>
              </a:rPr>
              <a:t>SNA 2023 - </a:t>
            </a:r>
            <a:r>
              <a:rPr lang="en-US" sz="1200" b="1">
                <a:solidFill>
                  <a:schemeClr val="bg1"/>
                </a:solidFill>
                <a:latin typeface="+mj-lt"/>
              </a:rPr>
              <a:t>Improving computational efficiency of contact solution in fully</a:t>
            </a:r>
            <a:r>
              <a:rPr lang="cs-CZ" sz="1200" b="1">
                <a:solidFill>
                  <a:schemeClr val="bg1"/>
                </a:solidFill>
                <a:latin typeface="+mj-lt"/>
              </a:rPr>
              <a:t> </a:t>
            </a:r>
            <a:r>
              <a:rPr lang="en-US" sz="1200" b="1">
                <a:solidFill>
                  <a:schemeClr val="bg1"/>
                </a:solidFill>
                <a:latin typeface="+mj-lt"/>
              </a:rPr>
              <a:t>resolved CFD-DEM simulations with arbitrarily-shaped solids</a:t>
            </a:r>
          </a:p>
        </p:txBody>
      </p:sp>
      <p:sp>
        <p:nvSpPr>
          <p:cNvPr id="16" name="Volný tvar: obrazec 15">
            <a:extLst>
              <a:ext uri="{FF2B5EF4-FFF2-40B4-BE49-F238E27FC236}">
                <a16:creationId xmlns:a16="http://schemas.microsoft.com/office/drawing/2014/main" id="{F1CEF6DF-87DB-07A1-A1F6-0ABB8F583E1B}"/>
              </a:ext>
            </a:extLst>
          </p:cNvPr>
          <p:cNvSpPr/>
          <p:nvPr/>
        </p:nvSpPr>
        <p:spPr>
          <a:xfrm>
            <a:off x="215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00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2" name="Volný tvar: obrazec 1">
            <a:extLst>
              <a:ext uri="{FF2B5EF4-FFF2-40B4-BE49-F238E27FC236}">
                <a16:creationId xmlns:a16="http://schemas.microsoft.com/office/drawing/2014/main" id="{A830CE89-8DFA-5F54-9F99-C14AC0B5ACAC}"/>
              </a:ext>
            </a:extLst>
          </p:cNvPr>
          <p:cNvSpPr/>
          <p:nvPr/>
        </p:nvSpPr>
        <p:spPr>
          <a:xfrm>
            <a:off x="1880211" y="6524700"/>
            <a:ext cx="8430821" cy="341513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1200" b="1" dirty="0">
                <a:solidFill>
                  <a:schemeClr val="bg1"/>
                </a:solidFill>
                <a:latin typeface="+mj-lt"/>
              </a:rPr>
              <a:t>Simulace dopravního toku</a:t>
            </a:r>
          </a:p>
        </p:txBody>
      </p:sp>
      <p:sp>
        <p:nvSpPr>
          <p:cNvPr id="13" name="Volný tvar: obrazec 12">
            <a:extLst>
              <a:ext uri="{FF2B5EF4-FFF2-40B4-BE49-F238E27FC236}">
                <a16:creationId xmlns:a16="http://schemas.microsoft.com/office/drawing/2014/main" id="{C9785862-7C6D-052C-75F8-9D25DEA2A4BA}"/>
              </a:ext>
            </a:extLst>
          </p:cNvPr>
          <p:cNvSpPr/>
          <p:nvPr/>
        </p:nvSpPr>
        <p:spPr>
          <a:xfrm>
            <a:off x="214" y="436"/>
            <a:ext cx="12190817" cy="11054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endParaRPr lang="cs-CZ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bdélník 16">
            <a:extLst>
              <a:ext uri="{FF2B5EF4-FFF2-40B4-BE49-F238E27FC236}">
                <a16:creationId xmlns:a16="http://schemas.microsoft.com/office/drawing/2014/main" id="{21A7EB2A-E547-5FE1-A8FD-33DD9FFAA7D5}"/>
              </a:ext>
            </a:extLst>
          </p:cNvPr>
          <p:cNvSpPr/>
          <p:nvPr/>
        </p:nvSpPr>
        <p:spPr>
          <a:xfrm>
            <a:off x="109948" y="214409"/>
            <a:ext cx="11040419" cy="662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cs-CZ" sz="4000" dirty="0">
                <a:latin typeface="+mj-lt"/>
              </a:rPr>
              <a:t>Parametry simulace</a:t>
            </a:r>
            <a:endParaRPr lang="en-GB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3D780F48-C556-2830-AB91-0F01C748361E}"/>
              </a:ext>
            </a:extLst>
          </p:cNvPr>
          <p:cNvSpPr/>
          <p:nvPr/>
        </p:nvSpPr>
        <p:spPr>
          <a:xfrm>
            <a:off x="2362407" y="1228953"/>
            <a:ext cx="1653204" cy="33263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s-CZ">
              <a:latin typeface="+mj-lt"/>
            </a:endParaRP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D0F43D3A-1CB3-8D7C-A1F5-A41F48C9E0FD}"/>
              </a:ext>
            </a:extLst>
          </p:cNvPr>
          <p:cNvSpPr txBox="1">
            <a:spLocks/>
          </p:cNvSpPr>
          <p:nvPr/>
        </p:nvSpPr>
        <p:spPr>
          <a:xfrm>
            <a:off x="7308650" y="1328826"/>
            <a:ext cx="4612273" cy="4849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>
              <a:latin typeface="+mj-lt"/>
            </a:endParaRPr>
          </a:p>
          <a:p>
            <a:pPr marL="0" indent="0">
              <a:buNone/>
            </a:pPr>
            <a:r>
              <a:rPr lang="cs-CZ">
                <a:latin typeface="+mj-lt"/>
              </a:rPr>
              <a:t>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131C99B-5A64-F823-7227-53E299C37F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1555089"/>
              </p:ext>
            </p:extLst>
          </p:nvPr>
        </p:nvGraphicFramePr>
        <p:xfrm>
          <a:off x="3145213" y="1467779"/>
          <a:ext cx="5900816" cy="4572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42952">
                  <a:extLst>
                    <a:ext uri="{9D8B030D-6E8A-4147-A177-3AD203B41FA5}">
                      <a16:colId xmlns:a16="http://schemas.microsoft.com/office/drawing/2014/main" val="3092651006"/>
                    </a:ext>
                  </a:extLst>
                </a:gridCol>
                <a:gridCol w="1457864">
                  <a:extLst>
                    <a:ext uri="{9D8B030D-6E8A-4147-A177-3AD203B41FA5}">
                      <a16:colId xmlns:a16="http://schemas.microsoft.com/office/drawing/2014/main" val="1596485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Parametr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Hodnota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474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Počet aut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N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solidFill>
                            <a:srgbClr val="FF0000"/>
                          </a:solidFill>
                          <a:latin typeface="+mj-lt"/>
                        </a:rPr>
                        <a:t>18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777749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Délka auta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  <a:r>
                        <a:rPr lang="el-GR" sz="2400" i="1" baseline="-25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α</a:t>
                      </a:r>
                      <a:endParaRPr lang="cs-CZ" sz="2400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4.5</a:t>
                      </a:r>
                      <a:r>
                        <a:rPr lang="en-GB" sz="2400" dirty="0">
                          <a:latin typeface="+mj-lt"/>
                        </a:rPr>
                        <a:t> m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6872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Maximální rychlost </a:t>
                      </a:r>
                      <a:r>
                        <a:rPr lang="cs-CZ" sz="2400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cs-CZ" sz="2400" baseline="-25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cs-CZ" sz="2400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36</a:t>
                      </a:r>
                      <a:r>
                        <a:rPr lang="en-GB" sz="2400" dirty="0">
                          <a:latin typeface="+mj-lt"/>
                        </a:rPr>
                        <a:t> m s</a:t>
                      </a:r>
                      <a:r>
                        <a:rPr lang="en-GB" sz="2400" baseline="30000" dirty="0">
                          <a:latin typeface="+mj-lt"/>
                        </a:rPr>
                        <a:t>-1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7421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Maximální zrychlení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8</a:t>
                      </a:r>
                      <a:r>
                        <a:rPr lang="en-GB" sz="2400" dirty="0">
                          <a:latin typeface="+mj-lt"/>
                        </a:rPr>
                        <a:t> m s</a:t>
                      </a:r>
                      <a:r>
                        <a:rPr lang="en-GB" sz="2400" kern="1200" baseline="300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-2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3638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Komfortní brždění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40</a:t>
                      </a:r>
                      <a:r>
                        <a:rPr lang="en-GB" sz="2400" dirty="0">
                          <a:latin typeface="+mj-lt"/>
                        </a:rPr>
                        <a:t> m s</a:t>
                      </a:r>
                      <a:r>
                        <a:rPr lang="en-GB" sz="2400" kern="1200" baseline="300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-2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815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Minimální odstup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cs-CZ" sz="2400" i="1" baseline="-25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1</a:t>
                      </a:r>
                      <a:r>
                        <a:rPr lang="en-GB" sz="2400" dirty="0">
                          <a:latin typeface="+mj-lt"/>
                        </a:rPr>
                        <a:t> m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490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Reakční čas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solidFill>
                            <a:srgbClr val="FF0000"/>
                          </a:solidFill>
                          <a:latin typeface="+mj-lt"/>
                        </a:rPr>
                        <a:t>4</a:t>
                      </a:r>
                      <a:r>
                        <a:rPr lang="en-GB" sz="2400" dirty="0">
                          <a:solidFill>
                            <a:srgbClr val="FF0000"/>
                          </a:solidFill>
                          <a:latin typeface="+mj-lt"/>
                        </a:rPr>
                        <a:t> s</a:t>
                      </a:r>
                      <a:endParaRPr lang="cs-CZ" sz="2400" dirty="0">
                        <a:solidFill>
                          <a:srgbClr val="FF0000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308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Pravděpodobnost nepozornosti </a:t>
                      </a:r>
                      <a:r>
                        <a:rPr lang="cs-CZ" sz="2400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cs-CZ" sz="2400" i="1" baseline="-25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cs-CZ" sz="2400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5 </a:t>
                      </a:r>
                      <a:r>
                        <a:rPr lang="en-GB" sz="2400" dirty="0">
                          <a:latin typeface="+mj-lt"/>
                        </a:rPr>
                        <a:t>%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6055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Hodnota fluktuace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δ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5</a:t>
                      </a:r>
                      <a:r>
                        <a:rPr lang="en-GB" sz="2400" dirty="0">
                          <a:latin typeface="+mj-lt"/>
                        </a:rPr>
                        <a:t> %</a:t>
                      </a:r>
                      <a:endParaRPr lang="cs-CZ" sz="2400" dirty="0">
                        <a:latin typeface="+mj-lt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20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8205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olný tvar: obrazec 3">
            <a:extLst>
              <a:ext uri="{FF2B5EF4-FFF2-40B4-BE49-F238E27FC236}">
                <a16:creationId xmlns:a16="http://schemas.microsoft.com/office/drawing/2014/main" id="{8DFFB9B2-7344-E29F-2E1B-0BF12FB88DA7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email</a:t>
            </a:r>
            <a:endParaRPr lang="en-US" sz="1693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1" name="Volný tvar: obrazec 10">
            <a:extLst>
              <a:ext uri="{FF2B5EF4-FFF2-40B4-BE49-F238E27FC236}">
                <a16:creationId xmlns:a16="http://schemas.microsoft.com/office/drawing/2014/main" id="{13E1E32D-8AAE-6B50-6570-4108F138C72D}"/>
              </a:ext>
            </a:extLst>
          </p:cNvPr>
          <p:cNvSpPr/>
          <p:nvPr/>
        </p:nvSpPr>
        <p:spPr>
          <a:xfrm>
            <a:off x="0" y="-8806"/>
            <a:ext cx="12190817" cy="11054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hangingPunct="0"/>
            <a:endParaRPr lang="cs-CZ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Obdélník 14">
            <a:extLst>
              <a:ext uri="{FF2B5EF4-FFF2-40B4-BE49-F238E27FC236}">
                <a16:creationId xmlns:a16="http://schemas.microsoft.com/office/drawing/2014/main" id="{A50817D3-82E7-A400-969C-EA040B5EAC49}"/>
              </a:ext>
            </a:extLst>
          </p:cNvPr>
          <p:cNvSpPr/>
          <p:nvPr/>
        </p:nvSpPr>
        <p:spPr>
          <a:xfrm>
            <a:off x="109948" y="214409"/>
            <a:ext cx="11040419" cy="662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cs-CZ" sz="4000" dirty="0" err="1">
                <a:solidFill>
                  <a:schemeClr val="bg1"/>
                </a:solidFill>
                <a:latin typeface="+mj-lt"/>
              </a:rPr>
              <a:t>CoolTitle</a:t>
            </a:r>
            <a:endParaRPr lang="en-GB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36B94B5F-2C45-210A-A757-BB2CB6A5AA2A}"/>
              </a:ext>
            </a:extLst>
          </p:cNvPr>
          <p:cNvSpPr/>
          <p:nvPr/>
        </p:nvSpPr>
        <p:spPr>
          <a:xfrm>
            <a:off x="215" y="6635287"/>
            <a:ext cx="1879997" cy="2220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kubickovl@vscht.cz</a:t>
            </a: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74C267A4-A6DF-5CF3-B20A-6DEBB362FB91}"/>
              </a:ext>
            </a:extLst>
          </p:cNvPr>
          <p:cNvSpPr/>
          <p:nvPr/>
        </p:nvSpPr>
        <p:spPr>
          <a:xfrm>
            <a:off x="10311034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fld id="{6D81CB08-3356-4C45-BF51-1C5EDDA49A03}" type="slidenum">
              <a:rPr lang="en-GB" sz="1572" b="1" smtClean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12</a:t>
            </a:fld>
            <a:endParaRPr lang="en-GB" sz="1572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DE8E0397-7F53-98FA-AD27-6289D0ACF9DE}"/>
              </a:ext>
            </a:extLst>
          </p:cNvPr>
          <p:cNvSpPr/>
          <p:nvPr/>
        </p:nvSpPr>
        <p:spPr>
          <a:xfrm>
            <a:off x="1880211" y="6524700"/>
            <a:ext cx="8430821" cy="35365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1200" b="1" dirty="0">
                <a:solidFill>
                  <a:schemeClr val="bg1"/>
                </a:solidFill>
                <a:latin typeface="+mj-lt"/>
              </a:rPr>
              <a:t>Simulace fantomové dopravní zácpy</a:t>
            </a:r>
          </a:p>
        </p:txBody>
      </p:sp>
      <p:sp>
        <p:nvSpPr>
          <p:cNvPr id="16" name="Volný tvar: obrazec 15">
            <a:extLst>
              <a:ext uri="{FF2B5EF4-FFF2-40B4-BE49-F238E27FC236}">
                <a16:creationId xmlns:a16="http://schemas.microsoft.com/office/drawing/2014/main" id="{D3516A47-0071-B760-79E8-CBB0456BAA61}"/>
              </a:ext>
            </a:extLst>
          </p:cNvPr>
          <p:cNvSpPr/>
          <p:nvPr/>
        </p:nvSpPr>
        <p:spPr>
          <a:xfrm>
            <a:off x="215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00" b="1" dirty="0" err="1">
                <a:solidFill>
                  <a:srgbClr val="FFFFFF"/>
                </a:solidFill>
                <a:ea typeface="Droid Sans Fallback" pitchFamily="2"/>
                <a:cs typeface="FreeSans" pitchFamily="2"/>
              </a:rPr>
              <a:t>vecerniv</a:t>
            </a:r>
            <a:r>
              <a:rPr lang="cs-CZ" sz="1600" b="1" dirty="0">
                <a:solidFill>
                  <a:srgbClr val="FFFFFF"/>
                </a:solidFill>
                <a:ea typeface="Droid Sans Fallback" pitchFamily="2"/>
                <a:cs typeface="FreeSans" pitchFamily="2"/>
              </a:rPr>
              <a:t>(</a:t>
            </a:r>
            <a:r>
              <a:rPr lang="cs-CZ" sz="1600" b="1" dirty="0" err="1">
                <a:solidFill>
                  <a:srgbClr val="FFFFFF"/>
                </a:solidFill>
                <a:ea typeface="Droid Sans Fallback" pitchFamily="2"/>
                <a:cs typeface="FreeSans" pitchFamily="2"/>
              </a:rPr>
              <a:t>at</a:t>
            </a:r>
            <a:r>
              <a:rPr lang="cs-CZ" sz="1600" b="1" dirty="0">
                <a:solidFill>
                  <a:srgbClr val="FFFFFF"/>
                </a:solidFill>
                <a:ea typeface="Droid Sans Fallback" pitchFamily="2"/>
                <a:cs typeface="FreeSans" pitchFamily="2"/>
              </a:rPr>
              <a:t>)vscht.cz</a:t>
            </a:r>
            <a:endParaRPr lang="en-US" sz="1600" b="1" dirty="0">
              <a:solidFill>
                <a:srgbClr val="FFFFFF"/>
              </a:solidFill>
              <a:ea typeface="Droid Sans Fallback" pitchFamily="2"/>
              <a:cs typeface="FreeSans" pitchFamily="2"/>
            </a:endParaRPr>
          </a:p>
        </p:txBody>
      </p:sp>
      <p:pic>
        <p:nvPicPr>
          <p:cNvPr id="2" name="idm_no_jam">
            <a:hlinkClick r:id="" action="ppaction://media"/>
            <a:extLst>
              <a:ext uri="{FF2B5EF4-FFF2-40B4-BE49-F238E27FC236}">
                <a16:creationId xmlns:a16="http://schemas.microsoft.com/office/drawing/2014/main" id="{E3229F3D-93E9-93F3-4577-C966E93C64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384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DA8E54-FDA9-8612-BC6A-E43F4B867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olný tvar: obrazec 3">
            <a:extLst>
              <a:ext uri="{FF2B5EF4-FFF2-40B4-BE49-F238E27FC236}">
                <a16:creationId xmlns:a16="http://schemas.microsoft.com/office/drawing/2014/main" id="{DB165244-0003-C954-3DA4-4727BD026F65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email</a:t>
            </a:r>
            <a:endParaRPr lang="en-US" sz="1693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0C1721CB-30B1-5DAB-CC9A-E26DB30D03FA}"/>
              </a:ext>
            </a:extLst>
          </p:cNvPr>
          <p:cNvSpPr/>
          <p:nvPr/>
        </p:nvSpPr>
        <p:spPr>
          <a:xfrm>
            <a:off x="215" y="6635287"/>
            <a:ext cx="1879997" cy="2220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kubickovl@vscht.cz</a:t>
            </a: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EF032F20-FE2C-C170-97C4-468D11386F27}"/>
              </a:ext>
            </a:extLst>
          </p:cNvPr>
          <p:cNvSpPr/>
          <p:nvPr/>
        </p:nvSpPr>
        <p:spPr>
          <a:xfrm>
            <a:off x="10311034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fld id="{6D81CB08-3356-4C45-BF51-1C5EDDA49A03}" type="slidenum">
              <a:rPr lang="en-GB" sz="1572" b="1" smtClean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13</a:t>
            </a:fld>
            <a:endParaRPr lang="en-GB" sz="1572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66FB4D1D-06CA-1810-D09E-32A236E50072}"/>
              </a:ext>
            </a:extLst>
          </p:cNvPr>
          <p:cNvSpPr/>
          <p:nvPr/>
        </p:nvSpPr>
        <p:spPr>
          <a:xfrm>
            <a:off x="1880211" y="6524700"/>
            <a:ext cx="8430821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rtl="0" fontAlgn="base"/>
            <a:r>
              <a:rPr lang="cs-CZ" sz="1200" b="1">
                <a:solidFill>
                  <a:schemeClr val="bg1"/>
                </a:solidFill>
                <a:latin typeface="+mj-lt"/>
              </a:rPr>
              <a:t>SNA 2023 - </a:t>
            </a:r>
            <a:r>
              <a:rPr lang="en-US" sz="1200" b="1">
                <a:solidFill>
                  <a:schemeClr val="bg1"/>
                </a:solidFill>
                <a:latin typeface="+mj-lt"/>
              </a:rPr>
              <a:t>Improving computational efficiency of contact solution in fully</a:t>
            </a:r>
            <a:r>
              <a:rPr lang="cs-CZ" sz="1200" b="1">
                <a:solidFill>
                  <a:schemeClr val="bg1"/>
                </a:solidFill>
                <a:latin typeface="+mj-lt"/>
              </a:rPr>
              <a:t> </a:t>
            </a:r>
            <a:r>
              <a:rPr lang="en-US" sz="1200" b="1">
                <a:solidFill>
                  <a:schemeClr val="bg1"/>
                </a:solidFill>
                <a:latin typeface="+mj-lt"/>
              </a:rPr>
              <a:t>resolved CFD-DEM simulations with arbitrarily-shaped solids</a:t>
            </a:r>
          </a:p>
        </p:txBody>
      </p:sp>
      <p:sp>
        <p:nvSpPr>
          <p:cNvPr id="16" name="Volný tvar: obrazec 15">
            <a:extLst>
              <a:ext uri="{FF2B5EF4-FFF2-40B4-BE49-F238E27FC236}">
                <a16:creationId xmlns:a16="http://schemas.microsoft.com/office/drawing/2014/main" id="{6A21363B-1BC0-D62E-1177-8E77DFBFE386}"/>
              </a:ext>
            </a:extLst>
          </p:cNvPr>
          <p:cNvSpPr/>
          <p:nvPr/>
        </p:nvSpPr>
        <p:spPr>
          <a:xfrm>
            <a:off x="215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00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2" name="Volný tvar: obrazec 1">
            <a:extLst>
              <a:ext uri="{FF2B5EF4-FFF2-40B4-BE49-F238E27FC236}">
                <a16:creationId xmlns:a16="http://schemas.microsoft.com/office/drawing/2014/main" id="{3BD9C643-743B-A8D5-BB75-367DD8E40CF6}"/>
              </a:ext>
            </a:extLst>
          </p:cNvPr>
          <p:cNvSpPr/>
          <p:nvPr/>
        </p:nvSpPr>
        <p:spPr>
          <a:xfrm>
            <a:off x="1880211" y="6524700"/>
            <a:ext cx="8430821" cy="341513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1200" b="1" dirty="0">
                <a:solidFill>
                  <a:schemeClr val="bg1"/>
                </a:solidFill>
                <a:latin typeface="+mj-lt"/>
              </a:rPr>
              <a:t>Simulace dopravního toku</a:t>
            </a:r>
          </a:p>
        </p:txBody>
      </p:sp>
      <p:sp>
        <p:nvSpPr>
          <p:cNvPr id="13" name="Volný tvar: obrazec 12">
            <a:extLst>
              <a:ext uri="{FF2B5EF4-FFF2-40B4-BE49-F238E27FC236}">
                <a16:creationId xmlns:a16="http://schemas.microsoft.com/office/drawing/2014/main" id="{60FB5363-C559-EBD1-1628-4D8912EBDD1F}"/>
              </a:ext>
            </a:extLst>
          </p:cNvPr>
          <p:cNvSpPr/>
          <p:nvPr/>
        </p:nvSpPr>
        <p:spPr>
          <a:xfrm>
            <a:off x="214" y="436"/>
            <a:ext cx="12190817" cy="11054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endParaRPr lang="cs-CZ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bdélník 16">
            <a:extLst>
              <a:ext uri="{FF2B5EF4-FFF2-40B4-BE49-F238E27FC236}">
                <a16:creationId xmlns:a16="http://schemas.microsoft.com/office/drawing/2014/main" id="{81F63AB3-FE64-AC16-1EB2-F05C251996B3}"/>
              </a:ext>
            </a:extLst>
          </p:cNvPr>
          <p:cNvSpPr/>
          <p:nvPr/>
        </p:nvSpPr>
        <p:spPr>
          <a:xfrm>
            <a:off x="109948" y="214409"/>
            <a:ext cx="11040419" cy="662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cs-CZ" sz="4000" dirty="0">
                <a:latin typeface="+mj-lt"/>
              </a:rPr>
              <a:t>Funda</a:t>
            </a:r>
            <a:r>
              <a:rPr lang="en-GB" sz="4000" dirty="0" err="1">
                <a:latin typeface="+mj-lt"/>
              </a:rPr>
              <a:t>ment</a:t>
            </a:r>
            <a:r>
              <a:rPr lang="cs-CZ" sz="4000" dirty="0" err="1">
                <a:latin typeface="+mj-lt"/>
              </a:rPr>
              <a:t>ální</a:t>
            </a:r>
            <a:r>
              <a:rPr lang="cs-CZ" sz="4000" dirty="0">
                <a:latin typeface="+mj-lt"/>
              </a:rPr>
              <a:t> diagram</a:t>
            </a:r>
            <a:endParaRPr lang="en-GB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C2DBE2F2-3900-4341-1C12-1C95C314ABAC}"/>
              </a:ext>
            </a:extLst>
          </p:cNvPr>
          <p:cNvSpPr/>
          <p:nvPr/>
        </p:nvSpPr>
        <p:spPr>
          <a:xfrm>
            <a:off x="2362407" y="1228953"/>
            <a:ext cx="1653204" cy="33263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s-CZ">
              <a:latin typeface="+mj-lt"/>
            </a:endParaRP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ADAAC097-B00C-91A6-2DCB-84081914661E}"/>
              </a:ext>
            </a:extLst>
          </p:cNvPr>
          <p:cNvSpPr txBox="1">
            <a:spLocks/>
          </p:cNvSpPr>
          <p:nvPr/>
        </p:nvSpPr>
        <p:spPr>
          <a:xfrm>
            <a:off x="7308650" y="1328826"/>
            <a:ext cx="4612273" cy="4849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>
              <a:latin typeface="+mj-lt"/>
            </a:endParaRPr>
          </a:p>
          <a:p>
            <a:pPr marL="0" indent="0">
              <a:buNone/>
            </a:pPr>
            <a:r>
              <a:rPr lang="cs-CZ">
                <a:latin typeface="+mj-lt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CCBECD-D7A1-A40F-079F-F494E43BFE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611" y="860866"/>
            <a:ext cx="9144019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012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699F6-4934-3C84-4CE1-8422E44FB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Skupina 3">
            <a:extLst>
              <a:ext uri="{FF2B5EF4-FFF2-40B4-BE49-F238E27FC236}">
                <a16:creationId xmlns:a16="http://schemas.microsoft.com/office/drawing/2014/main" id="{6A10A6F1-6827-5900-8BDC-BDCFC82591D0}"/>
              </a:ext>
            </a:extLst>
          </p:cNvPr>
          <p:cNvGrpSpPr/>
          <p:nvPr/>
        </p:nvGrpSpPr>
        <p:grpSpPr>
          <a:xfrm>
            <a:off x="9728586" y="354263"/>
            <a:ext cx="2462445" cy="395392"/>
            <a:chOff x="9729555" y="342120"/>
            <a:chExt cx="2462445" cy="395392"/>
          </a:xfrm>
        </p:grpSpPr>
        <p:pic>
          <p:nvPicPr>
            <p:cNvPr id="5" name="Obrázek 4" descr="Obsah obrázku kreslení&#10;&#10;Popis byl vytvořen automaticky">
              <a:extLst>
                <a:ext uri="{FF2B5EF4-FFF2-40B4-BE49-F238E27FC236}">
                  <a16:creationId xmlns:a16="http://schemas.microsoft.com/office/drawing/2014/main" id="{B55A4123-913F-7ACB-EE66-714D214FCB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2783"/>
            <a:stretch/>
          </p:blipFill>
          <p:spPr>
            <a:xfrm>
              <a:off x="9729555" y="563418"/>
              <a:ext cx="2462445" cy="174094"/>
            </a:xfrm>
            <a:prstGeom prst="rect">
              <a:avLst/>
            </a:prstGeom>
          </p:spPr>
        </p:pic>
        <p:pic>
          <p:nvPicPr>
            <p:cNvPr id="6" name="Obrázek 5" descr="Obsah obrázku kreslení&#10;&#10;Popis byl vytvořen automaticky">
              <a:extLst>
                <a:ext uri="{FF2B5EF4-FFF2-40B4-BE49-F238E27FC236}">
                  <a16:creationId xmlns:a16="http://schemas.microsoft.com/office/drawing/2014/main" id="{C6EAFF85-3E8B-CEAD-1802-35B2722D78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3726" b="52782"/>
            <a:stretch/>
          </p:blipFill>
          <p:spPr>
            <a:xfrm>
              <a:off x="11197168" y="342120"/>
              <a:ext cx="893232" cy="174094"/>
            </a:xfrm>
            <a:prstGeom prst="rect">
              <a:avLst/>
            </a:prstGeom>
          </p:spPr>
        </p:pic>
      </p:grpSp>
      <p:sp>
        <p:nvSpPr>
          <p:cNvPr id="7" name="Volný tvar: obrazec 6">
            <a:extLst>
              <a:ext uri="{FF2B5EF4-FFF2-40B4-BE49-F238E27FC236}">
                <a16:creationId xmlns:a16="http://schemas.microsoft.com/office/drawing/2014/main" id="{FA555DAB-F204-FC21-6E9B-7A7704C8D704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93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graphicFrame>
        <p:nvGraphicFramePr>
          <p:cNvPr id="15" name="Tabulka 15">
            <a:extLst>
              <a:ext uri="{FF2B5EF4-FFF2-40B4-BE49-F238E27FC236}">
                <a16:creationId xmlns:a16="http://schemas.microsoft.com/office/drawing/2014/main" id="{C12508F8-FFC3-69BC-F8FE-C025F9E94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9095554"/>
              </p:ext>
            </p:extLst>
          </p:nvPr>
        </p:nvGraphicFramePr>
        <p:xfrm>
          <a:off x="-970" y="3053895"/>
          <a:ext cx="12201760" cy="7502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50440">
                  <a:extLst>
                    <a:ext uri="{9D8B030D-6E8A-4147-A177-3AD203B41FA5}">
                      <a16:colId xmlns:a16="http://schemas.microsoft.com/office/drawing/2014/main" val="3751814876"/>
                    </a:ext>
                  </a:extLst>
                </a:gridCol>
                <a:gridCol w="3050440">
                  <a:extLst>
                    <a:ext uri="{9D8B030D-6E8A-4147-A177-3AD203B41FA5}">
                      <a16:colId xmlns:a16="http://schemas.microsoft.com/office/drawing/2014/main" val="3645165636"/>
                    </a:ext>
                  </a:extLst>
                </a:gridCol>
                <a:gridCol w="3050440">
                  <a:extLst>
                    <a:ext uri="{9D8B030D-6E8A-4147-A177-3AD203B41FA5}">
                      <a16:colId xmlns:a16="http://schemas.microsoft.com/office/drawing/2014/main" val="765850147"/>
                    </a:ext>
                  </a:extLst>
                </a:gridCol>
                <a:gridCol w="3050440">
                  <a:extLst>
                    <a:ext uri="{9D8B030D-6E8A-4147-A177-3AD203B41FA5}">
                      <a16:colId xmlns:a16="http://schemas.microsoft.com/office/drawing/2014/main" val="470536707"/>
                    </a:ext>
                  </a:extLst>
                </a:gridCol>
              </a:tblGrid>
              <a:tr h="750210">
                <a:tc>
                  <a:txBody>
                    <a:bodyPr/>
                    <a:lstStyle/>
                    <a:p>
                      <a:pPr algn="ctr"/>
                      <a:r>
                        <a:rPr lang="cs-CZ" sz="2800" b="0" noProof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j-lt"/>
                        </a:rPr>
                        <a:t>Úvod</a:t>
                      </a:r>
                      <a:endParaRPr lang="en-GB" sz="2800" b="0" noProof="0" dirty="0">
                        <a:solidFill>
                          <a:schemeClr val="bg1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noProof="0" dirty="0">
                          <a:solidFill>
                            <a:srgbClr val="BFBFBF"/>
                          </a:solidFill>
                          <a:latin typeface="+mj-lt"/>
                        </a:rPr>
                        <a:t>Implementace</a:t>
                      </a:r>
                      <a:endParaRPr lang="en-GB" sz="2800" noProof="0" dirty="0">
                        <a:solidFill>
                          <a:srgbClr val="BFBFBF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0" noProof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j-lt"/>
                          <a:ea typeface="Droid Sans Fallback" pitchFamily="2"/>
                          <a:cs typeface="FreeSans" pitchFamily="2"/>
                        </a:rPr>
                        <a:t>Výsledky</a:t>
                      </a:r>
                      <a:endParaRPr lang="en-GB" sz="2800" b="0" noProof="0" dirty="0">
                        <a:solidFill>
                          <a:schemeClr val="bg1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3600" b="1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+mn-cs"/>
                        </a:rPr>
                        <a:t>Závěr</a:t>
                      </a:r>
                      <a:endParaRPr lang="en-GB" sz="3600" b="1" noProof="0" dirty="0">
                        <a:solidFill>
                          <a:schemeClr val="bg1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3544092"/>
                  </a:ext>
                </a:extLst>
              </a:tr>
            </a:tbl>
          </a:graphicData>
        </a:graphic>
      </p:graphicFrame>
      <p:grpSp>
        <p:nvGrpSpPr>
          <p:cNvPr id="9" name="Skupina 2">
            <a:extLst>
              <a:ext uri="{FF2B5EF4-FFF2-40B4-BE49-F238E27FC236}">
                <a16:creationId xmlns:a16="http://schemas.microsoft.com/office/drawing/2014/main" id="{446EEBCE-F6B8-B00D-3BEF-46F53FB26982}"/>
              </a:ext>
            </a:extLst>
          </p:cNvPr>
          <p:cNvGrpSpPr/>
          <p:nvPr/>
        </p:nvGrpSpPr>
        <p:grpSpPr>
          <a:xfrm>
            <a:off x="-969" y="-5330"/>
            <a:ext cx="12201761" cy="1105445"/>
            <a:chOff x="9975" y="-5330"/>
            <a:chExt cx="12190817" cy="1105445"/>
          </a:xfrm>
        </p:grpSpPr>
        <p:sp>
          <p:nvSpPr>
            <p:cNvPr id="11" name="Volný tvar: obrazec 15">
              <a:extLst>
                <a:ext uri="{FF2B5EF4-FFF2-40B4-BE49-F238E27FC236}">
                  <a16:creationId xmlns:a16="http://schemas.microsoft.com/office/drawing/2014/main" id="{AFFFED8A-D69C-D294-C42A-DDB7CB10AB5C}"/>
                </a:ext>
              </a:extLst>
            </p:cNvPr>
            <p:cNvSpPr/>
            <p:nvPr/>
          </p:nvSpPr>
          <p:spPr>
            <a:xfrm>
              <a:off x="9975" y="-5330"/>
              <a:ext cx="12190817" cy="1105445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00A5D3"/>
            </a:solidFill>
            <a:ln>
              <a:noFill/>
              <a:prstDash val="solid"/>
            </a:ln>
          </p:spPr>
          <p:txBody>
            <a:bodyPr vert="horz" wrap="none" lIns="108847" tIns="54423" rIns="108847" bIns="54423" anchor="ctr" anchorCtr="0" compatLnSpc="0">
              <a:noAutofit/>
            </a:bodyPr>
            <a:lstStyle/>
            <a:p>
              <a:pPr algn="r" hangingPunct="0"/>
              <a:endPara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endParaRPr>
            </a:p>
          </p:txBody>
        </p:sp>
        <p:pic>
          <p:nvPicPr>
            <p:cNvPr id="12" name="Obrázek 16">
              <a:extLst>
                <a:ext uri="{FF2B5EF4-FFF2-40B4-BE49-F238E27FC236}">
                  <a16:creationId xmlns:a16="http://schemas.microsoft.com/office/drawing/2014/main" id="{494FEF11-E03F-F657-834E-CEA0363B0E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98830" y="225478"/>
              <a:ext cx="3341146" cy="6517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69519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olný tvar: obrazec 3">
            <a:extLst>
              <a:ext uri="{FF2B5EF4-FFF2-40B4-BE49-F238E27FC236}">
                <a16:creationId xmlns:a16="http://schemas.microsoft.com/office/drawing/2014/main" id="{8DFFB9B2-7344-E29F-2E1B-0BF12FB88DA7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email</a:t>
            </a:r>
            <a:endParaRPr lang="en-US" sz="1693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36B94B5F-2C45-210A-A757-BB2CB6A5AA2A}"/>
              </a:ext>
            </a:extLst>
          </p:cNvPr>
          <p:cNvSpPr/>
          <p:nvPr/>
        </p:nvSpPr>
        <p:spPr>
          <a:xfrm>
            <a:off x="215" y="6635287"/>
            <a:ext cx="1879997" cy="2220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kubickovl@vscht.cz</a:t>
            </a: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74C267A4-A6DF-5CF3-B20A-6DEBB362FB91}"/>
              </a:ext>
            </a:extLst>
          </p:cNvPr>
          <p:cNvSpPr/>
          <p:nvPr/>
        </p:nvSpPr>
        <p:spPr>
          <a:xfrm>
            <a:off x="10311034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fld id="{6D81CB08-3356-4C45-BF51-1C5EDDA49A03}" type="slidenum">
              <a:rPr lang="en-GB" sz="1572" b="1" smtClean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15</a:t>
            </a:fld>
            <a:endParaRPr lang="en-GB" sz="1572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DE8E0397-7F53-98FA-AD27-6289D0ACF9DE}"/>
              </a:ext>
            </a:extLst>
          </p:cNvPr>
          <p:cNvSpPr/>
          <p:nvPr/>
        </p:nvSpPr>
        <p:spPr>
          <a:xfrm>
            <a:off x="1880211" y="6524700"/>
            <a:ext cx="8430821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rtl="0" fontAlgn="base"/>
            <a:r>
              <a:rPr lang="cs-CZ" sz="1200" b="1">
                <a:solidFill>
                  <a:schemeClr val="bg1"/>
                </a:solidFill>
                <a:latin typeface="+mj-lt"/>
              </a:rPr>
              <a:t>SNA 2023 - </a:t>
            </a:r>
            <a:r>
              <a:rPr lang="en-US" sz="1200" b="1">
                <a:solidFill>
                  <a:schemeClr val="bg1"/>
                </a:solidFill>
                <a:latin typeface="+mj-lt"/>
              </a:rPr>
              <a:t>Improving computational efficiency of contact solution in fully</a:t>
            </a:r>
            <a:r>
              <a:rPr lang="cs-CZ" sz="1200" b="1">
                <a:solidFill>
                  <a:schemeClr val="bg1"/>
                </a:solidFill>
                <a:latin typeface="+mj-lt"/>
              </a:rPr>
              <a:t> </a:t>
            </a:r>
            <a:r>
              <a:rPr lang="en-US" sz="1200" b="1">
                <a:solidFill>
                  <a:schemeClr val="bg1"/>
                </a:solidFill>
                <a:latin typeface="+mj-lt"/>
              </a:rPr>
              <a:t>resolved CFD-DEM simulations with arbitrarily-shaped solids</a:t>
            </a:r>
          </a:p>
        </p:txBody>
      </p:sp>
      <p:sp>
        <p:nvSpPr>
          <p:cNvPr id="16" name="Volný tvar: obrazec 15">
            <a:extLst>
              <a:ext uri="{FF2B5EF4-FFF2-40B4-BE49-F238E27FC236}">
                <a16:creationId xmlns:a16="http://schemas.microsoft.com/office/drawing/2014/main" id="{D3516A47-0071-B760-79E8-CBB0456BAA61}"/>
              </a:ext>
            </a:extLst>
          </p:cNvPr>
          <p:cNvSpPr/>
          <p:nvPr/>
        </p:nvSpPr>
        <p:spPr>
          <a:xfrm>
            <a:off x="215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00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2" name="Volný tvar: obrazec 1">
            <a:extLst>
              <a:ext uri="{FF2B5EF4-FFF2-40B4-BE49-F238E27FC236}">
                <a16:creationId xmlns:a16="http://schemas.microsoft.com/office/drawing/2014/main" id="{E6D81989-E8E6-3F50-3755-A034BCCD519F}"/>
              </a:ext>
            </a:extLst>
          </p:cNvPr>
          <p:cNvSpPr/>
          <p:nvPr/>
        </p:nvSpPr>
        <p:spPr>
          <a:xfrm>
            <a:off x="1880211" y="6524700"/>
            <a:ext cx="8430821" cy="341513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1200" b="1" dirty="0">
                <a:solidFill>
                  <a:schemeClr val="bg1"/>
                </a:solidFill>
                <a:latin typeface="+mj-lt"/>
              </a:rPr>
              <a:t>Simulace dopravního toku</a:t>
            </a:r>
          </a:p>
        </p:txBody>
      </p:sp>
      <p:sp>
        <p:nvSpPr>
          <p:cNvPr id="13" name="Volný tvar: obrazec 12">
            <a:extLst>
              <a:ext uri="{FF2B5EF4-FFF2-40B4-BE49-F238E27FC236}">
                <a16:creationId xmlns:a16="http://schemas.microsoft.com/office/drawing/2014/main" id="{D38FAFF5-3B29-9EA6-DDF0-C75314B8F21D}"/>
              </a:ext>
            </a:extLst>
          </p:cNvPr>
          <p:cNvSpPr/>
          <p:nvPr/>
        </p:nvSpPr>
        <p:spPr>
          <a:xfrm>
            <a:off x="214" y="436"/>
            <a:ext cx="12190817" cy="11054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endParaRPr lang="cs-CZ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bdélník 16">
            <a:extLst>
              <a:ext uri="{FF2B5EF4-FFF2-40B4-BE49-F238E27FC236}">
                <a16:creationId xmlns:a16="http://schemas.microsoft.com/office/drawing/2014/main" id="{B52562F5-1EFE-81BC-8457-FF0F3A70704A}"/>
              </a:ext>
            </a:extLst>
          </p:cNvPr>
          <p:cNvSpPr/>
          <p:nvPr/>
        </p:nvSpPr>
        <p:spPr>
          <a:xfrm>
            <a:off x="109948" y="214409"/>
            <a:ext cx="11040419" cy="662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4000" dirty="0" err="1">
                <a:latin typeface="+mj-lt"/>
              </a:rPr>
              <a:t>Shrnut</a:t>
            </a:r>
            <a:r>
              <a:rPr lang="cs-CZ" sz="4000" dirty="0">
                <a:latin typeface="+mj-lt"/>
              </a:rPr>
              <a:t>í</a:t>
            </a:r>
            <a:endParaRPr lang="en-GB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A162661A-D521-16F5-5B1F-80F2F292D889}"/>
              </a:ext>
            </a:extLst>
          </p:cNvPr>
          <p:cNvSpPr txBox="1">
            <a:spLocks/>
          </p:cNvSpPr>
          <p:nvPr/>
        </p:nvSpPr>
        <p:spPr>
          <a:xfrm>
            <a:off x="7308650" y="1328826"/>
            <a:ext cx="4612273" cy="4849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>
              <a:latin typeface="+mj-lt"/>
            </a:endParaRPr>
          </a:p>
          <a:p>
            <a:pPr marL="0" indent="0">
              <a:buNone/>
            </a:pPr>
            <a:r>
              <a:rPr lang="cs-CZ">
                <a:latin typeface="+mj-lt"/>
              </a:rPr>
              <a:t> </a:t>
            </a:r>
          </a:p>
        </p:txBody>
      </p:sp>
      <p:sp>
        <p:nvSpPr>
          <p:cNvPr id="5" name="Zástupný obsah 2">
            <a:extLst>
              <a:ext uri="{FF2B5EF4-FFF2-40B4-BE49-F238E27FC236}">
                <a16:creationId xmlns:a16="http://schemas.microsoft.com/office/drawing/2014/main" id="{388480BC-2549-521E-78A6-16D9A1BE8297}"/>
              </a:ext>
            </a:extLst>
          </p:cNvPr>
          <p:cNvSpPr txBox="1">
            <a:spLocks/>
          </p:cNvSpPr>
          <p:nvPr/>
        </p:nvSpPr>
        <p:spPr>
          <a:xfrm>
            <a:off x="493058" y="1619897"/>
            <a:ext cx="5764867" cy="4849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cs-CZ" dirty="0">
                <a:latin typeface="+mj-lt"/>
              </a:rPr>
              <a:t>Simulace založená na IDM</a:t>
            </a:r>
          </a:p>
          <a:p>
            <a:pPr>
              <a:lnSpc>
                <a:spcPct val="100000"/>
              </a:lnSpc>
            </a:pPr>
            <a:r>
              <a:rPr lang="cs-CZ" dirty="0">
                <a:latin typeface="+mj-lt"/>
              </a:rPr>
              <a:t>Analýza parametrů</a:t>
            </a:r>
          </a:p>
          <a:p>
            <a:pPr>
              <a:lnSpc>
                <a:spcPct val="100000"/>
              </a:lnSpc>
            </a:pPr>
            <a:r>
              <a:rPr lang="cs-CZ" dirty="0">
                <a:latin typeface="+mj-lt"/>
              </a:rPr>
              <a:t>Shoda s teorií?</a:t>
            </a:r>
          </a:p>
          <a:p>
            <a:pPr>
              <a:lnSpc>
                <a:spcPct val="150000"/>
              </a:lnSpc>
            </a:pPr>
            <a:endParaRPr lang="cs-CZ" dirty="0">
              <a:latin typeface="+mj-lt"/>
            </a:endParaRPr>
          </a:p>
          <a:p>
            <a:pPr>
              <a:lnSpc>
                <a:spcPct val="100000"/>
              </a:lnSpc>
            </a:pPr>
            <a:r>
              <a:rPr lang="cs-CZ" dirty="0">
                <a:latin typeface="+mj-lt"/>
              </a:rPr>
              <a:t>Více jízdních pruhů</a:t>
            </a:r>
          </a:p>
          <a:p>
            <a:pPr>
              <a:lnSpc>
                <a:spcPct val="100000"/>
              </a:lnSpc>
            </a:pPr>
            <a:r>
              <a:rPr lang="cs-CZ" dirty="0">
                <a:latin typeface="+mj-lt"/>
              </a:rPr>
              <a:t>Délka/druh vozidel</a:t>
            </a:r>
          </a:p>
        </p:txBody>
      </p:sp>
    </p:spTree>
    <p:extLst>
      <p:ext uri="{BB962C8B-B14F-4D97-AF65-F5344CB8AC3E}">
        <p14:creationId xmlns:p14="http://schemas.microsoft.com/office/powerpoint/2010/main" val="17002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32A839-8D21-19AA-FDAA-C653729D0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olný tvar: obrazec 3">
            <a:extLst>
              <a:ext uri="{FF2B5EF4-FFF2-40B4-BE49-F238E27FC236}">
                <a16:creationId xmlns:a16="http://schemas.microsoft.com/office/drawing/2014/main" id="{C81F96E7-9F44-DDAD-3B1D-81BB5132428E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email</a:t>
            </a:r>
            <a:endParaRPr lang="en-US" sz="1693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3D8F899A-27D0-1DFF-0715-4F68D0A608D9}"/>
              </a:ext>
            </a:extLst>
          </p:cNvPr>
          <p:cNvSpPr/>
          <p:nvPr/>
        </p:nvSpPr>
        <p:spPr>
          <a:xfrm>
            <a:off x="215" y="6635287"/>
            <a:ext cx="1879997" cy="2220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kubickovl@vscht.cz</a:t>
            </a: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2D7B11CF-842B-DD1C-526E-0FDEE3769AFA}"/>
              </a:ext>
            </a:extLst>
          </p:cNvPr>
          <p:cNvSpPr/>
          <p:nvPr/>
        </p:nvSpPr>
        <p:spPr>
          <a:xfrm>
            <a:off x="10311034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fld id="{6D81CB08-3356-4C45-BF51-1C5EDDA49A03}" type="slidenum">
              <a:rPr lang="en-GB" sz="1572" b="1" smtClean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16</a:t>
            </a:fld>
            <a:endParaRPr lang="en-GB" sz="1572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48621733-9088-3890-3B2E-BF94CCFC66FF}"/>
              </a:ext>
            </a:extLst>
          </p:cNvPr>
          <p:cNvSpPr/>
          <p:nvPr/>
        </p:nvSpPr>
        <p:spPr>
          <a:xfrm>
            <a:off x="1880211" y="6524700"/>
            <a:ext cx="8430821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rtl="0" fontAlgn="base"/>
            <a:r>
              <a:rPr lang="cs-CZ" sz="1200" b="1">
                <a:solidFill>
                  <a:schemeClr val="bg1"/>
                </a:solidFill>
                <a:latin typeface="+mj-lt"/>
              </a:rPr>
              <a:t>SNA 2023 - </a:t>
            </a:r>
            <a:r>
              <a:rPr lang="en-US" sz="1200" b="1">
                <a:solidFill>
                  <a:schemeClr val="bg1"/>
                </a:solidFill>
                <a:latin typeface="+mj-lt"/>
              </a:rPr>
              <a:t>Improving computational efficiency of contact solution in fully</a:t>
            </a:r>
            <a:r>
              <a:rPr lang="cs-CZ" sz="1200" b="1">
                <a:solidFill>
                  <a:schemeClr val="bg1"/>
                </a:solidFill>
                <a:latin typeface="+mj-lt"/>
              </a:rPr>
              <a:t> </a:t>
            </a:r>
            <a:r>
              <a:rPr lang="en-US" sz="1200" b="1">
                <a:solidFill>
                  <a:schemeClr val="bg1"/>
                </a:solidFill>
                <a:latin typeface="+mj-lt"/>
              </a:rPr>
              <a:t>resolved CFD-DEM simulations with arbitrarily-shaped solids</a:t>
            </a:r>
          </a:p>
        </p:txBody>
      </p:sp>
      <p:sp>
        <p:nvSpPr>
          <p:cNvPr id="16" name="Volný tvar: obrazec 15">
            <a:extLst>
              <a:ext uri="{FF2B5EF4-FFF2-40B4-BE49-F238E27FC236}">
                <a16:creationId xmlns:a16="http://schemas.microsoft.com/office/drawing/2014/main" id="{A6190853-A5E3-891C-0307-FAEF49D3EEB1}"/>
              </a:ext>
            </a:extLst>
          </p:cNvPr>
          <p:cNvSpPr/>
          <p:nvPr/>
        </p:nvSpPr>
        <p:spPr>
          <a:xfrm>
            <a:off x="215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00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2" name="Volný tvar: obrazec 1">
            <a:extLst>
              <a:ext uri="{FF2B5EF4-FFF2-40B4-BE49-F238E27FC236}">
                <a16:creationId xmlns:a16="http://schemas.microsoft.com/office/drawing/2014/main" id="{80183159-1F3E-1D08-2A22-02F6BD1F35E7}"/>
              </a:ext>
            </a:extLst>
          </p:cNvPr>
          <p:cNvSpPr/>
          <p:nvPr/>
        </p:nvSpPr>
        <p:spPr>
          <a:xfrm>
            <a:off x="1880211" y="6524700"/>
            <a:ext cx="8430821" cy="341513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1200" b="1" dirty="0">
                <a:solidFill>
                  <a:schemeClr val="bg1"/>
                </a:solidFill>
                <a:latin typeface="+mj-lt"/>
              </a:rPr>
              <a:t>Simulace dopravního toku</a:t>
            </a:r>
          </a:p>
        </p:txBody>
      </p:sp>
      <p:sp>
        <p:nvSpPr>
          <p:cNvPr id="13" name="Volný tvar: obrazec 12">
            <a:extLst>
              <a:ext uri="{FF2B5EF4-FFF2-40B4-BE49-F238E27FC236}">
                <a16:creationId xmlns:a16="http://schemas.microsoft.com/office/drawing/2014/main" id="{AEBD2C3A-B45A-1EAD-C1E5-D1B948D8A615}"/>
              </a:ext>
            </a:extLst>
          </p:cNvPr>
          <p:cNvSpPr/>
          <p:nvPr/>
        </p:nvSpPr>
        <p:spPr>
          <a:xfrm>
            <a:off x="214" y="436"/>
            <a:ext cx="12190817" cy="11054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endParaRPr lang="cs-CZ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bdélník 16">
            <a:extLst>
              <a:ext uri="{FF2B5EF4-FFF2-40B4-BE49-F238E27FC236}">
                <a16:creationId xmlns:a16="http://schemas.microsoft.com/office/drawing/2014/main" id="{9BA7EA95-52F5-CF82-AC16-73FAE68DA389}"/>
              </a:ext>
            </a:extLst>
          </p:cNvPr>
          <p:cNvSpPr/>
          <p:nvPr/>
        </p:nvSpPr>
        <p:spPr>
          <a:xfrm>
            <a:off x="109948" y="214409"/>
            <a:ext cx="11040419" cy="662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cs-CZ" sz="4000" dirty="0">
                <a:latin typeface="+mj-lt"/>
              </a:rPr>
              <a:t>Reference</a:t>
            </a:r>
            <a:endParaRPr lang="en-GB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BC7E2413-1F0A-8E6C-89D9-A33B4105F843}"/>
              </a:ext>
            </a:extLst>
          </p:cNvPr>
          <p:cNvSpPr/>
          <p:nvPr/>
        </p:nvSpPr>
        <p:spPr>
          <a:xfrm>
            <a:off x="2362407" y="1228953"/>
            <a:ext cx="1653204" cy="33263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s-CZ">
              <a:latin typeface="+mj-lt"/>
            </a:endParaRP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406E22CC-631B-87D5-A51D-703E87E51676}"/>
              </a:ext>
            </a:extLst>
          </p:cNvPr>
          <p:cNvSpPr txBox="1">
            <a:spLocks/>
          </p:cNvSpPr>
          <p:nvPr/>
        </p:nvSpPr>
        <p:spPr>
          <a:xfrm>
            <a:off x="7308650" y="1328826"/>
            <a:ext cx="4612273" cy="4849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>
              <a:latin typeface="+mj-lt"/>
            </a:endParaRPr>
          </a:p>
          <a:p>
            <a:pPr marL="0" indent="0">
              <a:buNone/>
            </a:pPr>
            <a:r>
              <a:rPr lang="cs-CZ">
                <a:latin typeface="+mj-lt"/>
              </a:rPr>
              <a:t> </a:t>
            </a:r>
          </a:p>
        </p:txBody>
      </p:sp>
      <p:sp>
        <p:nvSpPr>
          <p:cNvPr id="11" name="Zástupný obsah 2">
            <a:extLst>
              <a:ext uri="{FF2B5EF4-FFF2-40B4-BE49-F238E27FC236}">
                <a16:creationId xmlns:a16="http://schemas.microsoft.com/office/drawing/2014/main" id="{D0F287B6-4D5E-3B7E-79AE-E7886137D7C4}"/>
              </a:ext>
            </a:extLst>
          </p:cNvPr>
          <p:cNvSpPr txBox="1">
            <a:spLocks/>
          </p:cNvSpPr>
          <p:nvPr/>
        </p:nvSpPr>
        <p:spPr>
          <a:xfrm>
            <a:off x="340657" y="1467497"/>
            <a:ext cx="11508443" cy="4849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b="1" dirty="0">
                <a:latin typeface="+mj-lt"/>
              </a:rPr>
              <a:t>[Sugiyama 2008] </a:t>
            </a:r>
            <a:r>
              <a:rPr lang="en-GB" sz="2000" dirty="0">
                <a:latin typeface="+mj-lt"/>
              </a:rPr>
              <a:t>SUGIYAMA, Yuki; Minoru FUKUI; Macoto KIKUCHI; Katsuya HASEBE; Akihiro NAKAYAMA; Katsuhiro NISHINARI; Shinichi TADAKI a Satoshi YUKAWA, 2008. Traffic jams without bottlenecks – experimental evidence for the physical mechanism of the formation of a jam. New Journal of Physics. Online. 10, 33001.</a:t>
            </a:r>
          </a:p>
          <a:p>
            <a:pPr marL="0" indent="0">
              <a:buNone/>
            </a:pPr>
            <a:r>
              <a:rPr lang="en-GB" sz="2000" b="1" dirty="0">
                <a:latin typeface="+mj-lt"/>
              </a:rPr>
              <a:t>[Bando 1995]</a:t>
            </a:r>
            <a:r>
              <a:rPr lang="en-GB" sz="2000" dirty="0">
                <a:latin typeface="+mj-lt"/>
              </a:rPr>
              <a:t> BANDO, M.; K. HASEBE; A. NAKAYAMA; A. SHIBATA a Y. SUGIYAMA, 1995. Dynamical model of traffic congestion and numerical simulation. Physical Review E. Online. 51(2), 1035–1042.</a:t>
            </a:r>
          </a:p>
          <a:p>
            <a:pPr marL="0" indent="0">
              <a:buNone/>
            </a:pPr>
            <a:r>
              <a:rPr lang="en-GB" sz="2000" b="1" dirty="0">
                <a:latin typeface="+mj-lt"/>
              </a:rPr>
              <a:t>[Treiber 2000]</a:t>
            </a:r>
            <a:r>
              <a:rPr lang="en-GB" sz="2000" dirty="0">
                <a:latin typeface="+mj-lt"/>
              </a:rPr>
              <a:t> TREIBER, Martin; Ansgar HENNECKE a Dirk HELBING, 2000. Congested traffic states in empirical observations and microscopic simulations. Physical Review E. Online. 62(2), 1805–1824.</a:t>
            </a:r>
          </a:p>
          <a:p>
            <a:pPr marL="0" indent="0">
              <a:buNone/>
            </a:pPr>
            <a:r>
              <a:rPr lang="en-GB" sz="2000" b="1" dirty="0">
                <a:latin typeface="+mj-lt"/>
              </a:rPr>
              <a:t>[Nagel 1992]</a:t>
            </a:r>
            <a:r>
              <a:rPr lang="en-GB" sz="2000" dirty="0">
                <a:latin typeface="+mj-lt"/>
              </a:rPr>
              <a:t> NAGEL, Kai a Michael SCHRECKENBERG, 1992. A cellular automaton model for freeway traffic. Journal de Physique I. Online. 2, 2221.</a:t>
            </a:r>
          </a:p>
        </p:txBody>
      </p:sp>
    </p:spTree>
    <p:extLst>
      <p:ext uri="{BB962C8B-B14F-4D97-AF65-F5344CB8AC3E}">
        <p14:creationId xmlns:p14="http://schemas.microsoft.com/office/powerpoint/2010/main" val="3911118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53086D-3D33-37B9-716F-F11016031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>
            <a:extLst>
              <a:ext uri="{FF2B5EF4-FFF2-40B4-BE49-F238E27FC236}">
                <a16:creationId xmlns:a16="http://schemas.microsoft.com/office/drawing/2014/main" id="{F6504CF4-BA8E-5212-54F5-6FDC079C5234}"/>
              </a:ext>
            </a:extLst>
          </p:cNvPr>
          <p:cNvSpPr txBox="1"/>
          <p:nvPr/>
        </p:nvSpPr>
        <p:spPr>
          <a:xfrm>
            <a:off x="-31323" y="3463772"/>
            <a:ext cx="12192000" cy="564329"/>
          </a:xfrm>
          <a:prstGeom prst="rect">
            <a:avLst/>
          </a:prstGeom>
          <a:noFill/>
          <a:ln>
            <a:noFill/>
          </a:ln>
        </p:spPr>
        <p:txBody>
          <a:bodyPr vert="horz" wrap="square" lIns="108847" tIns="54423" rIns="108847" bIns="54423" anchorCtr="0" compatLnSpc="0">
            <a:spAutoFit/>
          </a:bodyPr>
          <a:lstStyle/>
          <a:p>
            <a:pPr algn="ctr" hangingPunct="0"/>
            <a:r>
              <a:rPr lang="en-GB" sz="2903" b="1" u="sng" dirty="0">
                <a:solidFill>
                  <a:srgbClr val="6E6E6E"/>
                </a:solidFill>
                <a:latin typeface="+mj-lt"/>
                <a:ea typeface="Droid Sans Fallback" pitchFamily="2"/>
                <a:cs typeface="FreeSans" pitchFamily="2"/>
              </a:rPr>
              <a:t>V</a:t>
            </a:r>
            <a:r>
              <a:rPr lang="cs-CZ" sz="2903" b="1" u="sng" dirty="0" err="1">
                <a:solidFill>
                  <a:srgbClr val="6E6E6E"/>
                </a:solidFill>
                <a:latin typeface="+mj-lt"/>
                <a:ea typeface="Droid Sans Fallback" pitchFamily="2"/>
                <a:cs typeface="FreeSans" pitchFamily="2"/>
              </a:rPr>
              <a:t>ít</a:t>
            </a:r>
            <a:r>
              <a:rPr lang="cs-CZ" sz="2903" b="1" u="sng" dirty="0">
                <a:solidFill>
                  <a:srgbClr val="6E6E6E"/>
                </a:solidFill>
                <a:latin typeface="+mj-lt"/>
                <a:ea typeface="Droid Sans Fallback" pitchFamily="2"/>
                <a:cs typeface="FreeSans" pitchFamily="2"/>
              </a:rPr>
              <a:t> Večerník</a:t>
            </a:r>
            <a:endParaRPr lang="en-GB" sz="2903" dirty="0">
              <a:solidFill>
                <a:srgbClr val="6E6E6E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5487A5E0-AC14-E893-201A-136214945768}"/>
              </a:ext>
            </a:extLst>
          </p:cNvPr>
          <p:cNvSpPr txBox="1"/>
          <p:nvPr/>
        </p:nvSpPr>
        <p:spPr>
          <a:xfrm>
            <a:off x="8792" y="5093033"/>
            <a:ext cx="12192000" cy="450708"/>
          </a:xfrm>
          <a:prstGeom prst="rect">
            <a:avLst/>
          </a:prstGeom>
          <a:noFill/>
          <a:ln>
            <a:noFill/>
          </a:ln>
        </p:spPr>
        <p:txBody>
          <a:bodyPr vert="horz" wrap="square" lIns="108847" tIns="54423" rIns="108847" bIns="54423" anchorCtr="0" compatLnSpc="0">
            <a:spAutoFit/>
          </a:bodyPr>
          <a:lstStyle/>
          <a:p>
            <a:pPr algn="ctr" hangingPunct="0"/>
            <a:r>
              <a:rPr lang="cs-CZ" sz="2177" dirty="0">
                <a:solidFill>
                  <a:srgbClr val="E74011"/>
                </a:solidFill>
                <a:latin typeface="+mj-lt"/>
                <a:ea typeface="Droid Sans Fallback" pitchFamily="2"/>
                <a:cs typeface="FreeSans" pitchFamily="2"/>
              </a:rPr>
              <a:t>Fyzikální a výpočetní chemie, 359</a:t>
            </a:r>
            <a:endParaRPr lang="en-GB" sz="2177" dirty="0">
              <a:solidFill>
                <a:srgbClr val="E74011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BFC88B9C-088E-2FBA-A015-7F3EFEBCF8B6}"/>
              </a:ext>
            </a:extLst>
          </p:cNvPr>
          <p:cNvSpPr txBox="1"/>
          <p:nvPr/>
        </p:nvSpPr>
        <p:spPr>
          <a:xfrm>
            <a:off x="8792" y="5573031"/>
            <a:ext cx="12192000" cy="450708"/>
          </a:xfrm>
          <a:prstGeom prst="rect">
            <a:avLst/>
          </a:prstGeom>
          <a:noFill/>
          <a:ln>
            <a:noFill/>
          </a:ln>
        </p:spPr>
        <p:txBody>
          <a:bodyPr vert="horz" wrap="square" lIns="108847" tIns="54423" rIns="108847" bIns="54423" anchorCtr="0" compatLnSpc="0">
            <a:spAutoFit/>
          </a:bodyPr>
          <a:lstStyle/>
          <a:p>
            <a:pPr algn="ctr" hangingPunct="0"/>
            <a:r>
              <a:rPr lang="cs-CZ" sz="2177" dirty="0">
                <a:solidFill>
                  <a:srgbClr val="6E6E6E"/>
                </a:solidFill>
                <a:latin typeface="+mj-lt"/>
                <a:ea typeface="Droid Sans Fallback" pitchFamily="2"/>
                <a:cs typeface="FreeSans" pitchFamily="2"/>
              </a:rPr>
              <a:t>15. 1. 2026</a:t>
            </a:r>
            <a:endParaRPr lang="en-GB" sz="2177" dirty="0">
              <a:solidFill>
                <a:srgbClr val="6E6E6E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7" name="Volný tvar: obrazec 6">
            <a:extLst>
              <a:ext uri="{FF2B5EF4-FFF2-40B4-BE49-F238E27FC236}">
                <a16:creationId xmlns:a16="http://schemas.microsoft.com/office/drawing/2014/main" id="{34E172A1-972F-01D2-62F2-380536ECA476}"/>
              </a:ext>
            </a:extLst>
          </p:cNvPr>
          <p:cNvSpPr/>
          <p:nvPr/>
        </p:nvSpPr>
        <p:spPr>
          <a:xfrm>
            <a:off x="231652" y="1377436"/>
            <a:ext cx="11666051" cy="173462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3600" b="1" dirty="0">
                <a:solidFill>
                  <a:schemeClr val="bg1"/>
                </a:solidFill>
                <a:latin typeface="+mj-lt"/>
              </a:rPr>
              <a:t>Simulace </a:t>
            </a:r>
            <a:r>
              <a:rPr lang="en-GB" sz="3600" b="1" dirty="0" err="1">
                <a:solidFill>
                  <a:schemeClr val="bg1"/>
                </a:solidFill>
                <a:latin typeface="+mj-lt"/>
              </a:rPr>
              <a:t>dopravn</a:t>
            </a:r>
            <a:r>
              <a:rPr lang="cs-CZ" sz="3600" b="1" dirty="0" err="1">
                <a:solidFill>
                  <a:schemeClr val="bg1"/>
                </a:solidFill>
                <a:latin typeface="+mj-lt"/>
              </a:rPr>
              <a:t>ího</a:t>
            </a:r>
            <a:r>
              <a:rPr lang="cs-CZ" sz="3600" b="1" dirty="0">
                <a:solidFill>
                  <a:schemeClr val="bg1"/>
                </a:solidFill>
                <a:latin typeface="+mj-lt"/>
              </a:rPr>
              <a:t> toku:</a:t>
            </a:r>
          </a:p>
          <a:p>
            <a:pPr algn="ctr" fontAlgn="base"/>
            <a:r>
              <a:rPr lang="cs-CZ" sz="3600" b="1" dirty="0">
                <a:solidFill>
                  <a:schemeClr val="bg1"/>
                </a:solidFill>
                <a:latin typeface="+mj-lt"/>
              </a:rPr>
              <a:t>Vznik fantomové dopravní zácpy</a:t>
            </a:r>
            <a:endParaRPr lang="en-GB" sz="3600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Skupina 7">
            <a:extLst>
              <a:ext uri="{FF2B5EF4-FFF2-40B4-BE49-F238E27FC236}">
                <a16:creationId xmlns:a16="http://schemas.microsoft.com/office/drawing/2014/main" id="{1D7AFBDF-E93C-0189-C060-6B1DAB13D76E}"/>
              </a:ext>
            </a:extLst>
          </p:cNvPr>
          <p:cNvGrpSpPr/>
          <p:nvPr/>
        </p:nvGrpSpPr>
        <p:grpSpPr>
          <a:xfrm>
            <a:off x="9728586" y="354263"/>
            <a:ext cx="2462445" cy="395392"/>
            <a:chOff x="9729555" y="342120"/>
            <a:chExt cx="2462445" cy="395392"/>
          </a:xfrm>
        </p:grpSpPr>
        <p:pic>
          <p:nvPicPr>
            <p:cNvPr id="9" name="Obrázek 8" descr="Obsah obrázku kreslení&#10;&#10;Popis byl vytvořen automaticky">
              <a:extLst>
                <a:ext uri="{FF2B5EF4-FFF2-40B4-BE49-F238E27FC236}">
                  <a16:creationId xmlns:a16="http://schemas.microsoft.com/office/drawing/2014/main" id="{E4795C03-D767-9534-DF28-0AEAE541FA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2783"/>
            <a:stretch/>
          </p:blipFill>
          <p:spPr>
            <a:xfrm>
              <a:off x="9729555" y="563418"/>
              <a:ext cx="2462445" cy="174094"/>
            </a:xfrm>
            <a:prstGeom prst="rect">
              <a:avLst/>
            </a:prstGeom>
          </p:spPr>
        </p:pic>
        <p:pic>
          <p:nvPicPr>
            <p:cNvPr id="10" name="Obrázek 9" descr="Obsah obrázku kreslení&#10;&#10;Popis byl vytvořen automaticky">
              <a:extLst>
                <a:ext uri="{FF2B5EF4-FFF2-40B4-BE49-F238E27FC236}">
                  <a16:creationId xmlns:a16="http://schemas.microsoft.com/office/drawing/2014/main" id="{AB573BF3-8BA6-9D6E-F2BE-72DAB95849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3726" b="52782"/>
            <a:stretch/>
          </p:blipFill>
          <p:spPr>
            <a:xfrm>
              <a:off x="11197168" y="342120"/>
              <a:ext cx="893232" cy="174094"/>
            </a:xfrm>
            <a:prstGeom prst="rect">
              <a:avLst/>
            </a:prstGeom>
          </p:spPr>
        </p:pic>
      </p:grpSp>
      <p:sp>
        <p:nvSpPr>
          <p:cNvPr id="11" name="Volný tvar: obrazec 10">
            <a:extLst>
              <a:ext uri="{FF2B5EF4-FFF2-40B4-BE49-F238E27FC236}">
                <a16:creationId xmlns:a16="http://schemas.microsoft.com/office/drawing/2014/main" id="{A3AD96E4-E4AF-8283-3F6F-CB5FC35D7032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93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grpSp>
        <p:nvGrpSpPr>
          <p:cNvPr id="12" name="Skupina 11">
            <a:extLst>
              <a:ext uri="{FF2B5EF4-FFF2-40B4-BE49-F238E27FC236}">
                <a16:creationId xmlns:a16="http://schemas.microsoft.com/office/drawing/2014/main" id="{4123FBAD-B5C5-4A3D-7CA2-7BD128113A1D}"/>
              </a:ext>
            </a:extLst>
          </p:cNvPr>
          <p:cNvGrpSpPr/>
          <p:nvPr/>
        </p:nvGrpSpPr>
        <p:grpSpPr>
          <a:xfrm>
            <a:off x="-969" y="-5330"/>
            <a:ext cx="12201761" cy="1105445"/>
            <a:chOff x="9975" y="-5330"/>
            <a:chExt cx="12190817" cy="1105445"/>
          </a:xfrm>
        </p:grpSpPr>
        <p:sp>
          <p:nvSpPr>
            <p:cNvPr id="13" name="Volný tvar: obrazec 12">
              <a:extLst>
                <a:ext uri="{FF2B5EF4-FFF2-40B4-BE49-F238E27FC236}">
                  <a16:creationId xmlns:a16="http://schemas.microsoft.com/office/drawing/2014/main" id="{E1426530-26C1-8B3E-17DB-65D1CD9C2FB7}"/>
                </a:ext>
              </a:extLst>
            </p:cNvPr>
            <p:cNvSpPr/>
            <p:nvPr/>
          </p:nvSpPr>
          <p:spPr>
            <a:xfrm>
              <a:off x="9975" y="-5330"/>
              <a:ext cx="12190817" cy="1105445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00A5D3"/>
            </a:solidFill>
            <a:ln>
              <a:noFill/>
              <a:prstDash val="solid"/>
            </a:ln>
          </p:spPr>
          <p:txBody>
            <a:bodyPr vert="horz" wrap="none" lIns="108847" tIns="54423" rIns="108847" bIns="54423" anchor="ctr" anchorCtr="0" compatLnSpc="0">
              <a:noAutofit/>
            </a:bodyPr>
            <a:lstStyle/>
            <a:p>
              <a:pPr algn="r" hangingPunct="0"/>
              <a:endPara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endParaRPr>
            </a:p>
          </p:txBody>
        </p:sp>
        <p:pic>
          <p:nvPicPr>
            <p:cNvPr id="14" name="Obrázek 13">
              <a:extLst>
                <a:ext uri="{FF2B5EF4-FFF2-40B4-BE49-F238E27FC236}">
                  <a16:creationId xmlns:a16="http://schemas.microsoft.com/office/drawing/2014/main" id="{A9942630-F282-2F61-C2C5-064D41D03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98830" y="225478"/>
              <a:ext cx="3341146" cy="651773"/>
            </a:xfrm>
            <a:prstGeom prst="rect">
              <a:avLst/>
            </a:prstGeom>
          </p:spPr>
        </p:pic>
      </p:grp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356D3D40-C64B-FCBB-192E-9D451DB2FEDE}"/>
              </a:ext>
            </a:extLst>
          </p:cNvPr>
          <p:cNvSpPr txBox="1"/>
          <p:nvPr/>
        </p:nvSpPr>
        <p:spPr>
          <a:xfrm>
            <a:off x="8792" y="6044151"/>
            <a:ext cx="12192000" cy="450708"/>
          </a:xfrm>
          <a:prstGeom prst="rect">
            <a:avLst/>
          </a:prstGeom>
          <a:noFill/>
          <a:ln>
            <a:noFill/>
          </a:ln>
        </p:spPr>
        <p:txBody>
          <a:bodyPr vert="horz" wrap="square" lIns="108847" tIns="54423" rIns="108847" bIns="54423" anchorCtr="0" compatLnSpc="0">
            <a:spAutoFit/>
          </a:bodyPr>
          <a:lstStyle/>
          <a:p>
            <a:pPr algn="ctr" hangingPunct="0"/>
            <a:r>
              <a:rPr lang="cs-CZ" sz="2177" dirty="0">
                <a:solidFill>
                  <a:srgbClr val="E74011"/>
                </a:solidFill>
                <a:latin typeface="+mj-lt"/>
                <a:ea typeface="Droid Sans Fallback" pitchFamily="2"/>
                <a:cs typeface="FreeSans" pitchFamily="2"/>
              </a:rPr>
              <a:t>Obhajoba semestrálního projektu</a:t>
            </a:r>
            <a:endParaRPr lang="en-US" sz="2177" dirty="0">
              <a:solidFill>
                <a:srgbClr val="E74011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05107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Skupina 3">
            <a:extLst>
              <a:ext uri="{FF2B5EF4-FFF2-40B4-BE49-F238E27FC236}">
                <a16:creationId xmlns:a16="http://schemas.microsoft.com/office/drawing/2014/main" id="{5669E0F2-4623-477A-E947-F400BDADCE9C}"/>
              </a:ext>
            </a:extLst>
          </p:cNvPr>
          <p:cNvGrpSpPr/>
          <p:nvPr/>
        </p:nvGrpSpPr>
        <p:grpSpPr>
          <a:xfrm>
            <a:off x="9728586" y="354263"/>
            <a:ext cx="2462445" cy="395392"/>
            <a:chOff x="9729555" y="342120"/>
            <a:chExt cx="2462445" cy="395392"/>
          </a:xfrm>
        </p:grpSpPr>
        <p:pic>
          <p:nvPicPr>
            <p:cNvPr id="5" name="Obrázek 4" descr="Obsah obrázku kreslení&#10;&#10;Popis byl vytvořen automaticky">
              <a:extLst>
                <a:ext uri="{FF2B5EF4-FFF2-40B4-BE49-F238E27FC236}">
                  <a16:creationId xmlns:a16="http://schemas.microsoft.com/office/drawing/2014/main" id="{C067827E-6191-5A93-BE1C-7E3EAC87D9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2783"/>
            <a:stretch/>
          </p:blipFill>
          <p:spPr>
            <a:xfrm>
              <a:off x="9729555" y="563418"/>
              <a:ext cx="2462445" cy="174094"/>
            </a:xfrm>
            <a:prstGeom prst="rect">
              <a:avLst/>
            </a:prstGeom>
          </p:spPr>
        </p:pic>
        <p:pic>
          <p:nvPicPr>
            <p:cNvPr id="6" name="Obrázek 5" descr="Obsah obrázku kreslení&#10;&#10;Popis byl vytvořen automaticky">
              <a:extLst>
                <a:ext uri="{FF2B5EF4-FFF2-40B4-BE49-F238E27FC236}">
                  <a16:creationId xmlns:a16="http://schemas.microsoft.com/office/drawing/2014/main" id="{AADC6A18-176A-CBA2-6A5D-FD8690D97F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3726" b="52782"/>
            <a:stretch/>
          </p:blipFill>
          <p:spPr>
            <a:xfrm>
              <a:off x="11197168" y="342120"/>
              <a:ext cx="893232" cy="174094"/>
            </a:xfrm>
            <a:prstGeom prst="rect">
              <a:avLst/>
            </a:prstGeom>
          </p:spPr>
        </p:pic>
      </p:grpSp>
      <p:sp>
        <p:nvSpPr>
          <p:cNvPr id="7" name="Volný tvar: obrazec 6">
            <a:extLst>
              <a:ext uri="{FF2B5EF4-FFF2-40B4-BE49-F238E27FC236}">
                <a16:creationId xmlns:a16="http://schemas.microsoft.com/office/drawing/2014/main" id="{31F2FF4D-598D-8C22-E5A4-A6654E6CF081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93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graphicFrame>
        <p:nvGraphicFramePr>
          <p:cNvPr id="15" name="Tabulka 15">
            <a:extLst>
              <a:ext uri="{FF2B5EF4-FFF2-40B4-BE49-F238E27FC236}">
                <a16:creationId xmlns:a16="http://schemas.microsoft.com/office/drawing/2014/main" id="{F06C5C7A-2070-45F3-D908-14A0414220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276100"/>
              </p:ext>
            </p:extLst>
          </p:nvPr>
        </p:nvGraphicFramePr>
        <p:xfrm>
          <a:off x="-970" y="3053895"/>
          <a:ext cx="12190816" cy="7502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47704">
                  <a:extLst>
                    <a:ext uri="{9D8B030D-6E8A-4147-A177-3AD203B41FA5}">
                      <a16:colId xmlns:a16="http://schemas.microsoft.com/office/drawing/2014/main" val="3751814876"/>
                    </a:ext>
                  </a:extLst>
                </a:gridCol>
                <a:gridCol w="3047704">
                  <a:extLst>
                    <a:ext uri="{9D8B030D-6E8A-4147-A177-3AD203B41FA5}">
                      <a16:colId xmlns:a16="http://schemas.microsoft.com/office/drawing/2014/main" val="3645165636"/>
                    </a:ext>
                  </a:extLst>
                </a:gridCol>
                <a:gridCol w="3047704">
                  <a:extLst>
                    <a:ext uri="{9D8B030D-6E8A-4147-A177-3AD203B41FA5}">
                      <a16:colId xmlns:a16="http://schemas.microsoft.com/office/drawing/2014/main" val="765850147"/>
                    </a:ext>
                  </a:extLst>
                </a:gridCol>
                <a:gridCol w="3047704">
                  <a:extLst>
                    <a:ext uri="{9D8B030D-6E8A-4147-A177-3AD203B41FA5}">
                      <a16:colId xmlns:a16="http://schemas.microsoft.com/office/drawing/2014/main" val="470536707"/>
                    </a:ext>
                  </a:extLst>
                </a:gridCol>
              </a:tblGrid>
              <a:tr h="750210">
                <a:tc>
                  <a:txBody>
                    <a:bodyPr/>
                    <a:lstStyle/>
                    <a:p>
                      <a:pPr algn="ctr"/>
                      <a:r>
                        <a:rPr lang="cs-CZ" sz="3600" b="1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j-lt"/>
                        </a:rPr>
                        <a:t>Úvod</a:t>
                      </a:r>
                      <a:endParaRPr lang="en-GB" sz="2800" b="1" noProof="0" dirty="0">
                        <a:solidFill>
                          <a:schemeClr val="bg1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noProof="0" dirty="0">
                          <a:solidFill>
                            <a:srgbClr val="BFBFBF"/>
                          </a:solidFill>
                          <a:latin typeface="+mj-lt"/>
                        </a:rPr>
                        <a:t>Implementace</a:t>
                      </a:r>
                      <a:endParaRPr lang="en-GB" sz="2800" noProof="0" dirty="0">
                        <a:solidFill>
                          <a:srgbClr val="BFBFBF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noProof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j-lt"/>
                          <a:ea typeface="Droid Sans Fallback" pitchFamily="2"/>
                          <a:cs typeface="FreeSans" pitchFamily="2"/>
                        </a:rPr>
                        <a:t>Výsledky</a:t>
                      </a:r>
                      <a:endParaRPr lang="en-GB" sz="2800" b="0" noProof="0" dirty="0">
                        <a:solidFill>
                          <a:schemeClr val="bg1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2800" b="0" kern="1200" noProof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j-lt"/>
                          <a:ea typeface="+mn-ea"/>
                          <a:cs typeface="+mn-cs"/>
                        </a:rPr>
                        <a:t>Závěr</a:t>
                      </a:r>
                      <a:endParaRPr lang="en-GB" sz="2800" noProof="0" dirty="0">
                        <a:solidFill>
                          <a:schemeClr val="bg1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3544092"/>
                  </a:ext>
                </a:extLst>
              </a:tr>
            </a:tbl>
          </a:graphicData>
        </a:graphic>
      </p:graphicFrame>
      <p:grpSp>
        <p:nvGrpSpPr>
          <p:cNvPr id="3" name="Skupina 2">
            <a:extLst>
              <a:ext uri="{FF2B5EF4-FFF2-40B4-BE49-F238E27FC236}">
                <a16:creationId xmlns:a16="http://schemas.microsoft.com/office/drawing/2014/main" id="{B54C6BA1-4869-4337-01DB-CE4BFD8D5DF7}"/>
              </a:ext>
            </a:extLst>
          </p:cNvPr>
          <p:cNvGrpSpPr/>
          <p:nvPr/>
        </p:nvGrpSpPr>
        <p:grpSpPr>
          <a:xfrm>
            <a:off x="-969" y="-5330"/>
            <a:ext cx="12201761" cy="1105445"/>
            <a:chOff x="9975" y="-5330"/>
            <a:chExt cx="12190817" cy="1105445"/>
          </a:xfrm>
        </p:grpSpPr>
        <p:sp>
          <p:nvSpPr>
            <p:cNvPr id="16" name="Volný tvar: obrazec 15">
              <a:extLst>
                <a:ext uri="{FF2B5EF4-FFF2-40B4-BE49-F238E27FC236}">
                  <a16:creationId xmlns:a16="http://schemas.microsoft.com/office/drawing/2014/main" id="{1D2634FE-79B7-8365-AE62-3DD8A5F3CD4D}"/>
                </a:ext>
              </a:extLst>
            </p:cNvPr>
            <p:cNvSpPr/>
            <p:nvPr/>
          </p:nvSpPr>
          <p:spPr>
            <a:xfrm>
              <a:off x="9975" y="-5330"/>
              <a:ext cx="12190817" cy="1105445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00A5D3"/>
            </a:solidFill>
            <a:ln>
              <a:noFill/>
              <a:prstDash val="solid"/>
            </a:ln>
          </p:spPr>
          <p:txBody>
            <a:bodyPr vert="horz" wrap="none" lIns="108847" tIns="54423" rIns="108847" bIns="54423" anchor="ctr" anchorCtr="0" compatLnSpc="0">
              <a:noAutofit/>
            </a:bodyPr>
            <a:lstStyle/>
            <a:p>
              <a:pPr algn="r" hangingPunct="0"/>
              <a:endPara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endParaRPr>
            </a:p>
          </p:txBody>
        </p:sp>
        <p:pic>
          <p:nvPicPr>
            <p:cNvPr id="17" name="Obrázek 16">
              <a:extLst>
                <a:ext uri="{FF2B5EF4-FFF2-40B4-BE49-F238E27FC236}">
                  <a16:creationId xmlns:a16="http://schemas.microsoft.com/office/drawing/2014/main" id="{AB2E8295-9BA1-A4EC-F100-8865A06292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98830" y="225478"/>
              <a:ext cx="3341146" cy="6517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5946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D0F50E-B37B-B07C-8347-2E2755613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olný tvar: obrazec 3">
            <a:extLst>
              <a:ext uri="{FF2B5EF4-FFF2-40B4-BE49-F238E27FC236}">
                <a16:creationId xmlns:a16="http://schemas.microsoft.com/office/drawing/2014/main" id="{4735925E-9519-AF5A-7485-1ED8F7D2A9E0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email</a:t>
            </a:r>
            <a:endParaRPr lang="en-US" sz="1693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1" name="Volný tvar: obrazec 10">
            <a:extLst>
              <a:ext uri="{FF2B5EF4-FFF2-40B4-BE49-F238E27FC236}">
                <a16:creationId xmlns:a16="http://schemas.microsoft.com/office/drawing/2014/main" id="{C20A66A8-06C5-7AEE-8C3B-78AA49A8ABF4}"/>
              </a:ext>
            </a:extLst>
          </p:cNvPr>
          <p:cNvSpPr/>
          <p:nvPr/>
        </p:nvSpPr>
        <p:spPr>
          <a:xfrm>
            <a:off x="0" y="-8806"/>
            <a:ext cx="12190817" cy="11054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hangingPunct="0"/>
            <a:endParaRPr lang="cs-CZ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Obdélník 14">
            <a:extLst>
              <a:ext uri="{FF2B5EF4-FFF2-40B4-BE49-F238E27FC236}">
                <a16:creationId xmlns:a16="http://schemas.microsoft.com/office/drawing/2014/main" id="{BAE67D65-0C4F-FC2D-7E4F-98A4DCD425DC}"/>
              </a:ext>
            </a:extLst>
          </p:cNvPr>
          <p:cNvSpPr/>
          <p:nvPr/>
        </p:nvSpPr>
        <p:spPr>
          <a:xfrm>
            <a:off x="109948" y="214409"/>
            <a:ext cx="11040419" cy="662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cs-CZ" sz="4000" dirty="0">
                <a:solidFill>
                  <a:schemeClr val="bg1"/>
                </a:solidFill>
                <a:latin typeface="+mj-lt"/>
              </a:rPr>
              <a:t>O co se vlastně jedná?</a:t>
            </a:r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D606827F-85AA-0E39-F0BD-094BBA832117}"/>
              </a:ext>
            </a:extLst>
          </p:cNvPr>
          <p:cNvSpPr/>
          <p:nvPr/>
        </p:nvSpPr>
        <p:spPr>
          <a:xfrm>
            <a:off x="215" y="6635287"/>
            <a:ext cx="1879997" cy="2220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kubickovl@vscht.cz</a:t>
            </a: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3150E0EC-3214-78AC-A954-602CD3A61E0D}"/>
              </a:ext>
            </a:extLst>
          </p:cNvPr>
          <p:cNvSpPr/>
          <p:nvPr/>
        </p:nvSpPr>
        <p:spPr>
          <a:xfrm>
            <a:off x="10311034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fld id="{6D81CB08-3356-4C45-BF51-1C5EDDA49A03}" type="slidenum">
              <a:rPr lang="en-GB" sz="1572" b="1" smtClean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3</a:t>
            </a:fld>
            <a:endParaRPr lang="en-GB" sz="1572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CB63FC78-B3F8-CB53-D307-7E42070B4850}"/>
              </a:ext>
            </a:extLst>
          </p:cNvPr>
          <p:cNvSpPr/>
          <p:nvPr/>
        </p:nvSpPr>
        <p:spPr>
          <a:xfrm>
            <a:off x="1880211" y="6524700"/>
            <a:ext cx="8430821" cy="35365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1200" b="1" dirty="0">
                <a:solidFill>
                  <a:schemeClr val="bg1"/>
                </a:solidFill>
                <a:latin typeface="+mj-lt"/>
              </a:rPr>
              <a:t>Simulace dopravního toku</a:t>
            </a:r>
            <a:endParaRPr lang="en-US" sz="1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Volný tvar: obrazec 15">
            <a:extLst>
              <a:ext uri="{FF2B5EF4-FFF2-40B4-BE49-F238E27FC236}">
                <a16:creationId xmlns:a16="http://schemas.microsoft.com/office/drawing/2014/main" id="{72DD81A0-D312-76AE-3297-FF4B036D7E71}"/>
              </a:ext>
            </a:extLst>
          </p:cNvPr>
          <p:cNvSpPr/>
          <p:nvPr/>
        </p:nvSpPr>
        <p:spPr>
          <a:xfrm>
            <a:off x="215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00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2" name="Zástupný obsah 2">
            <a:extLst>
              <a:ext uri="{FF2B5EF4-FFF2-40B4-BE49-F238E27FC236}">
                <a16:creationId xmlns:a16="http://schemas.microsoft.com/office/drawing/2014/main" id="{207F54AC-0DF9-B201-6FFC-8DA9418521BA}"/>
              </a:ext>
            </a:extLst>
          </p:cNvPr>
          <p:cNvSpPr txBox="1">
            <a:spLocks/>
          </p:cNvSpPr>
          <p:nvPr/>
        </p:nvSpPr>
        <p:spPr>
          <a:xfrm>
            <a:off x="340658" y="1467497"/>
            <a:ext cx="6967992" cy="4849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2000" dirty="0">
              <a:latin typeface="+mj-lt"/>
            </a:endParaRPr>
          </a:p>
        </p:txBody>
      </p:sp>
      <p:sp>
        <p:nvSpPr>
          <p:cNvPr id="13" name="Zástupný obsah 2">
            <a:extLst>
              <a:ext uri="{FF2B5EF4-FFF2-40B4-BE49-F238E27FC236}">
                <a16:creationId xmlns:a16="http://schemas.microsoft.com/office/drawing/2014/main" id="{22A9FE38-28A0-C82C-B74B-535B9C294C50}"/>
              </a:ext>
            </a:extLst>
          </p:cNvPr>
          <p:cNvSpPr txBox="1">
            <a:spLocks/>
          </p:cNvSpPr>
          <p:nvPr/>
        </p:nvSpPr>
        <p:spPr>
          <a:xfrm>
            <a:off x="493058" y="1619897"/>
            <a:ext cx="5764867" cy="4849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cs-CZ" dirty="0">
                <a:latin typeface="+mj-lt"/>
              </a:rPr>
              <a:t>Zastavení bez vnější příčiny</a:t>
            </a:r>
          </a:p>
          <a:p>
            <a:pPr>
              <a:lnSpc>
                <a:spcPct val="150000"/>
              </a:lnSpc>
            </a:pPr>
            <a:r>
              <a:rPr lang="cs-CZ" dirty="0">
                <a:latin typeface="+mj-lt"/>
              </a:rPr>
              <a:t>Vlna proti směru jízdy</a:t>
            </a:r>
          </a:p>
          <a:p>
            <a:pPr>
              <a:lnSpc>
                <a:spcPct val="150000"/>
              </a:lnSpc>
            </a:pPr>
            <a:r>
              <a:rPr lang="cs-CZ" dirty="0">
                <a:latin typeface="+mj-lt"/>
              </a:rPr>
              <a:t>Experiment</a:t>
            </a:r>
          </a:p>
          <a:p>
            <a:pPr lvl="1">
              <a:lnSpc>
                <a:spcPct val="100000"/>
              </a:lnSpc>
            </a:pPr>
            <a:r>
              <a:rPr lang="cs-CZ" dirty="0">
                <a:latin typeface="+mj-lt"/>
              </a:rPr>
              <a:t>230 m</a:t>
            </a:r>
          </a:p>
          <a:p>
            <a:pPr lvl="1">
              <a:lnSpc>
                <a:spcPct val="100000"/>
              </a:lnSpc>
            </a:pPr>
            <a:r>
              <a:rPr lang="cs-CZ" dirty="0">
                <a:latin typeface="+mj-lt"/>
              </a:rPr>
              <a:t>22 aut</a:t>
            </a:r>
          </a:p>
          <a:p>
            <a:pPr>
              <a:lnSpc>
                <a:spcPct val="150000"/>
              </a:lnSpc>
            </a:pPr>
            <a:r>
              <a:rPr lang="cs-CZ" dirty="0">
                <a:latin typeface="+mj-lt"/>
              </a:rPr>
              <a:t>Přirozená vlastnost dopravy</a:t>
            </a:r>
          </a:p>
          <a:p>
            <a:pPr lvl="1">
              <a:lnSpc>
                <a:spcPct val="100000"/>
              </a:lnSpc>
            </a:pPr>
            <a:r>
              <a:rPr lang="cs-CZ" dirty="0">
                <a:latin typeface="+mj-lt"/>
              </a:rPr>
              <a:t>překročení kritické hustot</a:t>
            </a:r>
            <a:r>
              <a:rPr lang="en-GB" dirty="0">
                <a:latin typeface="+mj-lt"/>
              </a:rPr>
              <a:t>y</a:t>
            </a:r>
            <a:endParaRPr lang="cs-CZ" dirty="0">
              <a:latin typeface="+mj-lt"/>
            </a:endParaRPr>
          </a:p>
        </p:txBody>
      </p:sp>
      <p:pic>
        <p:nvPicPr>
          <p:cNvPr id="5" name="movie1_sped_up">
            <a:hlinkClick r:id="" action="ppaction://media"/>
            <a:extLst>
              <a:ext uri="{FF2B5EF4-FFF2-40B4-BE49-F238E27FC236}">
                <a16:creationId xmlns:a16="http://schemas.microsoft.com/office/drawing/2014/main" id="{2D40E3BA-168E-2AF5-450D-A9E50CCFD7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10325" y="1467497"/>
            <a:ext cx="5054367" cy="3790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C9ADE4-7560-DD69-04CB-8E1FC823171C}"/>
              </a:ext>
            </a:extLst>
          </p:cNvPr>
          <p:cNvSpPr txBox="1"/>
          <p:nvPr/>
        </p:nvSpPr>
        <p:spPr>
          <a:xfrm>
            <a:off x="6410324" y="5280903"/>
            <a:ext cx="5054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+mj-lt"/>
              </a:rPr>
              <a:t>[Sugiyama 2008]</a:t>
            </a:r>
            <a:r>
              <a:rPr lang="en-GB" dirty="0">
                <a:latin typeface="+mj-lt"/>
              </a:rPr>
              <a:t> Bird's-eye view of the experiment.</a:t>
            </a:r>
            <a:endParaRPr lang="cs-CZ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3204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3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076D59-72E0-DD66-573A-CCC5537A9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olný tvar: obrazec 3">
            <a:extLst>
              <a:ext uri="{FF2B5EF4-FFF2-40B4-BE49-F238E27FC236}">
                <a16:creationId xmlns:a16="http://schemas.microsoft.com/office/drawing/2014/main" id="{E6ABD335-DA6E-3593-F404-4E7211792756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email</a:t>
            </a:r>
            <a:endParaRPr lang="en-US" sz="1693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1" name="Volný tvar: obrazec 10">
            <a:extLst>
              <a:ext uri="{FF2B5EF4-FFF2-40B4-BE49-F238E27FC236}">
                <a16:creationId xmlns:a16="http://schemas.microsoft.com/office/drawing/2014/main" id="{CEF24A4F-B2A3-B9FB-8215-7663902366A7}"/>
              </a:ext>
            </a:extLst>
          </p:cNvPr>
          <p:cNvSpPr/>
          <p:nvPr/>
        </p:nvSpPr>
        <p:spPr>
          <a:xfrm>
            <a:off x="0" y="-8806"/>
            <a:ext cx="12190817" cy="11054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hangingPunct="0"/>
            <a:endParaRPr lang="cs-CZ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Obdélník 14">
            <a:extLst>
              <a:ext uri="{FF2B5EF4-FFF2-40B4-BE49-F238E27FC236}">
                <a16:creationId xmlns:a16="http://schemas.microsoft.com/office/drawing/2014/main" id="{E1A399F0-35AE-6CBC-71AA-065AC1E175DC}"/>
              </a:ext>
            </a:extLst>
          </p:cNvPr>
          <p:cNvSpPr/>
          <p:nvPr/>
        </p:nvSpPr>
        <p:spPr>
          <a:xfrm>
            <a:off x="109948" y="214409"/>
            <a:ext cx="11040419" cy="662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4000" dirty="0" err="1">
                <a:solidFill>
                  <a:schemeClr val="bg1"/>
                </a:solidFill>
                <a:latin typeface="+mj-lt"/>
              </a:rPr>
              <a:t>Modelov</a:t>
            </a:r>
            <a:r>
              <a:rPr lang="cs-CZ" sz="4000" dirty="0" err="1">
                <a:solidFill>
                  <a:schemeClr val="bg1"/>
                </a:solidFill>
                <a:latin typeface="+mj-lt"/>
              </a:rPr>
              <a:t>ání</a:t>
            </a:r>
            <a:r>
              <a:rPr lang="cs-CZ" sz="4000" dirty="0">
                <a:solidFill>
                  <a:schemeClr val="bg1"/>
                </a:solidFill>
                <a:latin typeface="+mj-lt"/>
              </a:rPr>
              <a:t> dopravy</a:t>
            </a:r>
            <a:endParaRPr lang="en-GB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E8325D18-BA7E-20CB-577C-861F9BBB809D}"/>
              </a:ext>
            </a:extLst>
          </p:cNvPr>
          <p:cNvSpPr/>
          <p:nvPr/>
        </p:nvSpPr>
        <p:spPr>
          <a:xfrm>
            <a:off x="215" y="6635287"/>
            <a:ext cx="1879997" cy="2220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kubickovl@vscht.cz</a:t>
            </a: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547F1C11-08CB-27F3-A643-56EFD097B698}"/>
              </a:ext>
            </a:extLst>
          </p:cNvPr>
          <p:cNvSpPr/>
          <p:nvPr/>
        </p:nvSpPr>
        <p:spPr>
          <a:xfrm>
            <a:off x="10311034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fld id="{6D81CB08-3356-4C45-BF51-1C5EDDA49A03}" type="slidenum">
              <a:rPr lang="en-GB" sz="1572" b="1" smtClean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4</a:t>
            </a:fld>
            <a:endParaRPr lang="en-GB" sz="1572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F6B23764-9472-FB30-962C-09DAD7897843}"/>
              </a:ext>
            </a:extLst>
          </p:cNvPr>
          <p:cNvSpPr/>
          <p:nvPr/>
        </p:nvSpPr>
        <p:spPr>
          <a:xfrm>
            <a:off x="1880211" y="6524700"/>
            <a:ext cx="8430821" cy="35365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1200" b="1" dirty="0">
                <a:solidFill>
                  <a:schemeClr val="bg1"/>
                </a:solidFill>
                <a:latin typeface="+mj-lt"/>
              </a:rPr>
              <a:t>Simulace dopravního toku</a:t>
            </a:r>
            <a:endParaRPr lang="en-US" sz="1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Volný tvar: obrazec 15">
            <a:extLst>
              <a:ext uri="{FF2B5EF4-FFF2-40B4-BE49-F238E27FC236}">
                <a16:creationId xmlns:a16="http://schemas.microsoft.com/office/drawing/2014/main" id="{A4654FAE-F5F1-77A3-A0D7-8E1FE5C6D7F9}"/>
              </a:ext>
            </a:extLst>
          </p:cNvPr>
          <p:cNvSpPr/>
          <p:nvPr/>
        </p:nvSpPr>
        <p:spPr>
          <a:xfrm>
            <a:off x="215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00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2" name="Zástupný obsah 2">
            <a:extLst>
              <a:ext uri="{FF2B5EF4-FFF2-40B4-BE49-F238E27FC236}">
                <a16:creationId xmlns:a16="http://schemas.microsoft.com/office/drawing/2014/main" id="{BA922987-0BA1-EC4C-A808-A36240588E1C}"/>
              </a:ext>
            </a:extLst>
          </p:cNvPr>
          <p:cNvSpPr txBox="1">
            <a:spLocks/>
          </p:cNvSpPr>
          <p:nvPr/>
        </p:nvSpPr>
        <p:spPr>
          <a:xfrm>
            <a:off x="493058" y="1619897"/>
            <a:ext cx="5764867" cy="4849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cs-CZ" dirty="0">
                <a:latin typeface="+mj-lt"/>
              </a:rPr>
              <a:t>Mikroskopický přístup</a:t>
            </a:r>
          </a:p>
          <a:p>
            <a:pPr>
              <a:lnSpc>
                <a:spcPct val="150000"/>
              </a:lnSpc>
            </a:pPr>
            <a:r>
              <a:rPr lang="cs-CZ" dirty="0">
                <a:latin typeface="+mj-lt"/>
              </a:rPr>
              <a:t>Car-</a:t>
            </a:r>
            <a:r>
              <a:rPr lang="cs-CZ" dirty="0" err="1">
                <a:latin typeface="+mj-lt"/>
              </a:rPr>
              <a:t>following</a:t>
            </a:r>
            <a:r>
              <a:rPr lang="cs-CZ" dirty="0">
                <a:latin typeface="+mj-lt"/>
              </a:rPr>
              <a:t> modely</a:t>
            </a:r>
            <a:endParaRPr lang="en-GB" dirty="0">
              <a:latin typeface="+mj-lt"/>
            </a:endParaRPr>
          </a:p>
          <a:p>
            <a:pPr lvl="1">
              <a:lnSpc>
                <a:spcPct val="100000"/>
              </a:lnSpc>
            </a:pPr>
            <a:r>
              <a:rPr lang="cs-CZ" dirty="0">
                <a:latin typeface="+mj-lt"/>
              </a:rPr>
              <a:t>Model optimální rychlosti </a:t>
            </a:r>
            <a:r>
              <a:rPr lang="en-GB" dirty="0">
                <a:latin typeface="+mj-lt"/>
              </a:rPr>
              <a:t>[Bando 1995]</a:t>
            </a:r>
            <a:endParaRPr lang="cs-CZ" dirty="0">
              <a:latin typeface="+mj-lt"/>
            </a:endParaRPr>
          </a:p>
          <a:p>
            <a:pPr lvl="1">
              <a:lnSpc>
                <a:spcPct val="100000"/>
              </a:lnSpc>
            </a:pPr>
            <a:r>
              <a:rPr lang="cs-CZ" dirty="0">
                <a:latin typeface="+mj-lt"/>
              </a:rPr>
              <a:t>Model chytrého řidiče</a:t>
            </a:r>
            <a:r>
              <a:rPr lang="en-GB" dirty="0">
                <a:latin typeface="+mj-lt"/>
              </a:rPr>
              <a:t> [Treiber 2000]</a:t>
            </a:r>
            <a:endParaRPr lang="cs-CZ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cs-CZ" dirty="0">
                <a:latin typeface="+mj-lt"/>
              </a:rPr>
              <a:t>Celulární automaty</a:t>
            </a:r>
            <a:endParaRPr lang="en-GB" dirty="0">
              <a:latin typeface="+mj-lt"/>
            </a:endParaRPr>
          </a:p>
          <a:p>
            <a:pPr lvl="1">
              <a:lnSpc>
                <a:spcPct val="100000"/>
              </a:lnSpc>
            </a:pPr>
            <a:r>
              <a:rPr lang="en-GB" dirty="0">
                <a:latin typeface="+mj-lt"/>
              </a:rPr>
              <a:t>Nagel­­–</a:t>
            </a:r>
            <a:r>
              <a:rPr lang="en-GB" dirty="0" err="1">
                <a:latin typeface="+mj-lt"/>
              </a:rPr>
              <a:t>Schreckenberg</a:t>
            </a:r>
            <a:r>
              <a:rPr lang="en-GB" dirty="0">
                <a:latin typeface="+mj-lt"/>
              </a:rPr>
              <a:t> [Nagel 1992]</a:t>
            </a:r>
            <a:endParaRPr lang="cs-CZ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48082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Skupina 3">
            <a:extLst>
              <a:ext uri="{FF2B5EF4-FFF2-40B4-BE49-F238E27FC236}">
                <a16:creationId xmlns:a16="http://schemas.microsoft.com/office/drawing/2014/main" id="{5669E0F2-4623-477A-E947-F400BDADCE9C}"/>
              </a:ext>
            </a:extLst>
          </p:cNvPr>
          <p:cNvGrpSpPr/>
          <p:nvPr/>
        </p:nvGrpSpPr>
        <p:grpSpPr>
          <a:xfrm>
            <a:off x="9728586" y="354263"/>
            <a:ext cx="2462445" cy="395392"/>
            <a:chOff x="9729555" y="342120"/>
            <a:chExt cx="2462445" cy="395392"/>
          </a:xfrm>
        </p:grpSpPr>
        <p:pic>
          <p:nvPicPr>
            <p:cNvPr id="5" name="Obrázek 4" descr="Obsah obrázku kreslení&#10;&#10;Popis byl vytvořen automaticky">
              <a:extLst>
                <a:ext uri="{FF2B5EF4-FFF2-40B4-BE49-F238E27FC236}">
                  <a16:creationId xmlns:a16="http://schemas.microsoft.com/office/drawing/2014/main" id="{C067827E-6191-5A93-BE1C-7E3EAC87D9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2783"/>
            <a:stretch/>
          </p:blipFill>
          <p:spPr>
            <a:xfrm>
              <a:off x="9729555" y="563418"/>
              <a:ext cx="2462445" cy="174094"/>
            </a:xfrm>
            <a:prstGeom prst="rect">
              <a:avLst/>
            </a:prstGeom>
          </p:spPr>
        </p:pic>
        <p:pic>
          <p:nvPicPr>
            <p:cNvPr id="6" name="Obrázek 5" descr="Obsah obrázku kreslení&#10;&#10;Popis byl vytvořen automaticky">
              <a:extLst>
                <a:ext uri="{FF2B5EF4-FFF2-40B4-BE49-F238E27FC236}">
                  <a16:creationId xmlns:a16="http://schemas.microsoft.com/office/drawing/2014/main" id="{AADC6A18-176A-CBA2-6A5D-FD8690D97F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3726" b="52782"/>
            <a:stretch/>
          </p:blipFill>
          <p:spPr>
            <a:xfrm>
              <a:off x="11197168" y="342120"/>
              <a:ext cx="893232" cy="174094"/>
            </a:xfrm>
            <a:prstGeom prst="rect">
              <a:avLst/>
            </a:prstGeom>
          </p:spPr>
        </p:pic>
      </p:grpSp>
      <p:sp>
        <p:nvSpPr>
          <p:cNvPr id="7" name="Volný tvar: obrazec 6">
            <a:extLst>
              <a:ext uri="{FF2B5EF4-FFF2-40B4-BE49-F238E27FC236}">
                <a16:creationId xmlns:a16="http://schemas.microsoft.com/office/drawing/2014/main" id="{31F2FF4D-598D-8C22-E5A4-A6654E6CF081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93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graphicFrame>
        <p:nvGraphicFramePr>
          <p:cNvPr id="15" name="Tabulka 15">
            <a:extLst>
              <a:ext uri="{FF2B5EF4-FFF2-40B4-BE49-F238E27FC236}">
                <a16:creationId xmlns:a16="http://schemas.microsoft.com/office/drawing/2014/main" id="{F06C5C7A-2070-45F3-D908-14A0414220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242140"/>
              </p:ext>
            </p:extLst>
          </p:nvPr>
        </p:nvGraphicFramePr>
        <p:xfrm>
          <a:off x="-971" y="3053895"/>
          <a:ext cx="12190816" cy="7502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47704">
                  <a:extLst>
                    <a:ext uri="{9D8B030D-6E8A-4147-A177-3AD203B41FA5}">
                      <a16:colId xmlns:a16="http://schemas.microsoft.com/office/drawing/2014/main" val="3751814876"/>
                    </a:ext>
                  </a:extLst>
                </a:gridCol>
                <a:gridCol w="3047704">
                  <a:extLst>
                    <a:ext uri="{9D8B030D-6E8A-4147-A177-3AD203B41FA5}">
                      <a16:colId xmlns:a16="http://schemas.microsoft.com/office/drawing/2014/main" val="3645165636"/>
                    </a:ext>
                  </a:extLst>
                </a:gridCol>
                <a:gridCol w="3047704">
                  <a:extLst>
                    <a:ext uri="{9D8B030D-6E8A-4147-A177-3AD203B41FA5}">
                      <a16:colId xmlns:a16="http://schemas.microsoft.com/office/drawing/2014/main" val="765850147"/>
                    </a:ext>
                  </a:extLst>
                </a:gridCol>
                <a:gridCol w="3047704">
                  <a:extLst>
                    <a:ext uri="{9D8B030D-6E8A-4147-A177-3AD203B41FA5}">
                      <a16:colId xmlns:a16="http://schemas.microsoft.com/office/drawing/2014/main" val="470536707"/>
                    </a:ext>
                  </a:extLst>
                </a:gridCol>
              </a:tblGrid>
              <a:tr h="750210">
                <a:tc>
                  <a:txBody>
                    <a:bodyPr/>
                    <a:lstStyle/>
                    <a:p>
                      <a:pPr algn="ctr"/>
                      <a:r>
                        <a:rPr lang="cs-CZ" sz="2800" kern="1200" noProof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j-lt"/>
                          <a:ea typeface="Droid Sans Fallback" pitchFamily="2"/>
                          <a:cs typeface="FreeSans" pitchFamily="2"/>
                        </a:rPr>
                        <a:t>Úvod</a:t>
                      </a:r>
                      <a:endParaRPr lang="en-GB" sz="2800" b="0" kern="1200" noProof="0" dirty="0">
                        <a:solidFill>
                          <a:schemeClr val="bg1">
                            <a:lumMod val="75000"/>
                          </a:schemeClr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3600" b="1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+mn-cs"/>
                        </a:rPr>
                        <a:t>Implementace</a:t>
                      </a:r>
                      <a:endParaRPr lang="en-GB" sz="3600" b="1" kern="1200" noProof="0" dirty="0">
                        <a:solidFill>
                          <a:schemeClr val="bg1">
                            <a:lumMod val="50000"/>
                          </a:schemeClr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noProof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j-lt"/>
                          <a:ea typeface="Droid Sans Fallback" pitchFamily="2"/>
                          <a:cs typeface="FreeSans" pitchFamily="2"/>
                        </a:rPr>
                        <a:t>Výsledky</a:t>
                      </a:r>
                      <a:endParaRPr lang="en-GB" sz="2800" b="0" noProof="0" dirty="0">
                        <a:solidFill>
                          <a:schemeClr val="bg1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2800" b="0" kern="1200" noProof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j-lt"/>
                          <a:ea typeface="+mn-ea"/>
                          <a:cs typeface="+mn-cs"/>
                        </a:rPr>
                        <a:t>Závěr</a:t>
                      </a:r>
                      <a:endParaRPr lang="en-GB" sz="2800" noProof="0" dirty="0">
                        <a:solidFill>
                          <a:schemeClr val="bg1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3544092"/>
                  </a:ext>
                </a:extLst>
              </a:tr>
            </a:tbl>
          </a:graphicData>
        </a:graphic>
      </p:graphicFrame>
      <p:grpSp>
        <p:nvGrpSpPr>
          <p:cNvPr id="9" name="Skupina 2">
            <a:extLst>
              <a:ext uri="{FF2B5EF4-FFF2-40B4-BE49-F238E27FC236}">
                <a16:creationId xmlns:a16="http://schemas.microsoft.com/office/drawing/2014/main" id="{05D0E8D7-A824-16EB-7497-2750C29A74CE}"/>
              </a:ext>
            </a:extLst>
          </p:cNvPr>
          <p:cNvGrpSpPr/>
          <p:nvPr/>
        </p:nvGrpSpPr>
        <p:grpSpPr>
          <a:xfrm>
            <a:off x="-969" y="-5330"/>
            <a:ext cx="12201761" cy="1105445"/>
            <a:chOff x="9975" y="-5330"/>
            <a:chExt cx="12190817" cy="1105445"/>
          </a:xfrm>
        </p:grpSpPr>
        <p:sp>
          <p:nvSpPr>
            <p:cNvPr id="11" name="Volný tvar: obrazec 15">
              <a:extLst>
                <a:ext uri="{FF2B5EF4-FFF2-40B4-BE49-F238E27FC236}">
                  <a16:creationId xmlns:a16="http://schemas.microsoft.com/office/drawing/2014/main" id="{DE691A62-6209-4D7E-9F2E-ACF708A22789}"/>
                </a:ext>
              </a:extLst>
            </p:cNvPr>
            <p:cNvSpPr/>
            <p:nvPr/>
          </p:nvSpPr>
          <p:spPr>
            <a:xfrm>
              <a:off x="9975" y="-5330"/>
              <a:ext cx="12190817" cy="1105445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00A5D3"/>
            </a:solidFill>
            <a:ln>
              <a:noFill/>
              <a:prstDash val="solid"/>
            </a:ln>
          </p:spPr>
          <p:txBody>
            <a:bodyPr vert="horz" wrap="none" lIns="108847" tIns="54423" rIns="108847" bIns="54423" anchor="ctr" anchorCtr="0" compatLnSpc="0">
              <a:noAutofit/>
            </a:bodyPr>
            <a:lstStyle/>
            <a:p>
              <a:pPr algn="r" hangingPunct="0"/>
              <a:endPara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endParaRPr>
            </a:p>
          </p:txBody>
        </p:sp>
        <p:pic>
          <p:nvPicPr>
            <p:cNvPr id="12" name="Obrázek 16">
              <a:extLst>
                <a:ext uri="{FF2B5EF4-FFF2-40B4-BE49-F238E27FC236}">
                  <a16:creationId xmlns:a16="http://schemas.microsoft.com/office/drawing/2014/main" id="{D36599BF-18ED-26E1-08A6-1414FA3BB8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98830" y="225478"/>
              <a:ext cx="3341146" cy="6517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7190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3CBA6B-4272-7275-3B85-C344F9954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olný tvar: obrazec 3">
            <a:extLst>
              <a:ext uri="{FF2B5EF4-FFF2-40B4-BE49-F238E27FC236}">
                <a16:creationId xmlns:a16="http://schemas.microsoft.com/office/drawing/2014/main" id="{7009F503-C94D-6932-D3A7-8752986E7802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email</a:t>
            </a:r>
            <a:endParaRPr lang="en-US" sz="1693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1" name="Volný tvar: obrazec 10">
            <a:extLst>
              <a:ext uri="{FF2B5EF4-FFF2-40B4-BE49-F238E27FC236}">
                <a16:creationId xmlns:a16="http://schemas.microsoft.com/office/drawing/2014/main" id="{3CBD7D77-6F70-4909-E13C-CEAB583366C4}"/>
              </a:ext>
            </a:extLst>
          </p:cNvPr>
          <p:cNvSpPr/>
          <p:nvPr/>
        </p:nvSpPr>
        <p:spPr>
          <a:xfrm>
            <a:off x="0" y="-8806"/>
            <a:ext cx="12190817" cy="11054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hangingPunct="0"/>
            <a:endParaRPr lang="cs-CZ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Obdélník 14">
            <a:extLst>
              <a:ext uri="{FF2B5EF4-FFF2-40B4-BE49-F238E27FC236}">
                <a16:creationId xmlns:a16="http://schemas.microsoft.com/office/drawing/2014/main" id="{4E42CA56-C7B2-1F3C-81EB-67944B240D62}"/>
              </a:ext>
            </a:extLst>
          </p:cNvPr>
          <p:cNvSpPr/>
          <p:nvPr/>
        </p:nvSpPr>
        <p:spPr>
          <a:xfrm>
            <a:off x="109948" y="214409"/>
            <a:ext cx="11040419" cy="662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cs-CZ" sz="4000" dirty="0">
                <a:solidFill>
                  <a:schemeClr val="bg1"/>
                </a:solidFill>
                <a:latin typeface="+mj-lt"/>
              </a:rPr>
              <a:t>Návrh a implementace</a:t>
            </a:r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D1CC56FA-CBBE-AFE1-7795-4B3BA957B49C}"/>
              </a:ext>
            </a:extLst>
          </p:cNvPr>
          <p:cNvSpPr/>
          <p:nvPr/>
        </p:nvSpPr>
        <p:spPr>
          <a:xfrm>
            <a:off x="215" y="6635287"/>
            <a:ext cx="1879997" cy="2220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kubickovl@vscht.cz</a:t>
            </a: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5B02D1C9-0CBF-2508-C2DB-EB8261DBFE7F}"/>
              </a:ext>
            </a:extLst>
          </p:cNvPr>
          <p:cNvSpPr/>
          <p:nvPr/>
        </p:nvSpPr>
        <p:spPr>
          <a:xfrm>
            <a:off x="10311034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fld id="{6D81CB08-3356-4C45-BF51-1C5EDDA49A03}" type="slidenum">
              <a:rPr lang="en-GB" sz="1572" b="1" smtClean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6</a:t>
            </a:fld>
            <a:endParaRPr lang="en-GB" sz="1572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18827635-534E-5AFB-072C-8DAFB73C6D8F}"/>
              </a:ext>
            </a:extLst>
          </p:cNvPr>
          <p:cNvSpPr/>
          <p:nvPr/>
        </p:nvSpPr>
        <p:spPr>
          <a:xfrm>
            <a:off x="1880211" y="6524700"/>
            <a:ext cx="8430821" cy="35365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1200" b="1" dirty="0">
                <a:solidFill>
                  <a:schemeClr val="bg1"/>
                </a:solidFill>
                <a:latin typeface="+mj-lt"/>
              </a:rPr>
              <a:t>Simulace dopravního toku</a:t>
            </a:r>
            <a:endParaRPr lang="en-US" sz="1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Volný tvar: obrazec 15">
            <a:extLst>
              <a:ext uri="{FF2B5EF4-FFF2-40B4-BE49-F238E27FC236}">
                <a16:creationId xmlns:a16="http://schemas.microsoft.com/office/drawing/2014/main" id="{AAF03F1B-E76A-1C0D-5963-CE428AFFE465}"/>
              </a:ext>
            </a:extLst>
          </p:cNvPr>
          <p:cNvSpPr/>
          <p:nvPr/>
        </p:nvSpPr>
        <p:spPr>
          <a:xfrm>
            <a:off x="215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00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2" name="Zástupný obsah 2">
            <a:extLst>
              <a:ext uri="{FF2B5EF4-FFF2-40B4-BE49-F238E27FC236}">
                <a16:creationId xmlns:a16="http://schemas.microsoft.com/office/drawing/2014/main" id="{620C119A-9993-B335-07EE-E1CD3E70E62D}"/>
              </a:ext>
            </a:extLst>
          </p:cNvPr>
          <p:cNvSpPr txBox="1">
            <a:spLocks/>
          </p:cNvSpPr>
          <p:nvPr/>
        </p:nvSpPr>
        <p:spPr>
          <a:xfrm>
            <a:off x="493058" y="1619897"/>
            <a:ext cx="5764867" cy="4849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cs-CZ" dirty="0">
                <a:latin typeface="+mj-lt"/>
              </a:rPr>
              <a:t>Python</a:t>
            </a:r>
          </a:p>
          <a:p>
            <a:pPr>
              <a:lnSpc>
                <a:spcPct val="150000"/>
              </a:lnSpc>
            </a:pPr>
            <a:r>
              <a:rPr lang="cs-CZ" dirty="0" err="1">
                <a:latin typeface="+mj-lt"/>
              </a:rPr>
              <a:t>Manim</a:t>
            </a:r>
            <a:endParaRPr lang="cs-CZ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cs-CZ" dirty="0">
                <a:latin typeface="+mj-lt"/>
              </a:rPr>
              <a:t>Model chytrého řidiče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DE7C008-0FAB-2B35-B7CA-7942FC62A28E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5079061" y="2283075"/>
                <a:ext cx="6071306" cy="11279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8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begChr m:val="["/>
                          <m:endChr m:val="]"/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GB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𝛼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GB" sz="2800" b="0" i="0" smtClean="0">
                                              <a:latin typeface="Cambria Math" panose="02040503050406030204" pitchFamily="18" charset="0"/>
                                            </a:rPr>
                                            <m:t>max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GB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p>
                                          <m: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∗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ctrlP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GB" sz="28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sz="28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sz="28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sub>
                                          </m:sSub>
                                          <m:r>
                                            <a:rPr lang="cs-CZ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GB" sz="2800" b="0" i="0" smtClean="0">
                                              <a:latin typeface="Cambria Math" panose="02040503050406030204" pitchFamily="18" charset="0"/>
                                            </a:rPr>
                                            <m:t>Δ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GB" sz="28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sz="28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sz="28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GB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𝛼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cs-CZ" sz="2800" i="1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DE7C008-0FAB-2B35-B7CA-7942FC62A2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9061" y="2283075"/>
                <a:ext cx="6071306" cy="112793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645735D-908D-2852-EF0D-1AB722D2B5C0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5721407" y="4787517"/>
                <a:ext cx="4967880" cy="8899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cs-CZ" sz="2800" b="0" i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GB" sz="28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 + 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en-GB" sz="28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num>
                        <m:den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ad>
                            <m:radPr>
                              <m:degHide m:val="on"/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cs-CZ" sz="2800" i="1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645735D-908D-2852-EF0D-1AB722D2B5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1407" y="4787517"/>
                <a:ext cx="4967880" cy="8899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46B3466B-C01D-9244-56A9-41AC078AA9F8}"/>
              </a:ext>
            </a:extLst>
          </p:cNvPr>
          <p:cNvSpPr txBox="1"/>
          <p:nvPr/>
        </p:nvSpPr>
        <p:spPr>
          <a:xfrm>
            <a:off x="6571275" y="1607755"/>
            <a:ext cx="32681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2800" dirty="0">
                <a:latin typeface="+mj-lt"/>
              </a:rPr>
              <a:t>Řídící rovnice modelu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B589C6-EFC4-3DF9-5797-B87768644F7F}"/>
              </a:ext>
            </a:extLst>
          </p:cNvPr>
          <p:cNvSpPr txBox="1"/>
          <p:nvPr/>
        </p:nvSpPr>
        <p:spPr>
          <a:xfrm>
            <a:off x="5642881" y="4107443"/>
            <a:ext cx="51249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2800" dirty="0">
                <a:latin typeface="+mj-lt"/>
              </a:rPr>
              <a:t>Požadovaná dynamická vzdálenost</a:t>
            </a:r>
          </a:p>
        </p:txBody>
      </p:sp>
    </p:spTree>
    <p:extLst>
      <p:ext uri="{BB962C8B-B14F-4D97-AF65-F5344CB8AC3E}">
        <p14:creationId xmlns:p14="http://schemas.microsoft.com/office/powerpoint/2010/main" val="3165333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D0A6E9-77A9-E320-EEA1-26D930459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olný tvar: obrazec 3">
            <a:extLst>
              <a:ext uri="{FF2B5EF4-FFF2-40B4-BE49-F238E27FC236}">
                <a16:creationId xmlns:a16="http://schemas.microsoft.com/office/drawing/2014/main" id="{0C50832F-AFA2-210B-F37F-8053696CF080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email</a:t>
            </a:r>
            <a:endParaRPr lang="en-US" sz="1693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1" name="Volný tvar: obrazec 10">
            <a:extLst>
              <a:ext uri="{FF2B5EF4-FFF2-40B4-BE49-F238E27FC236}">
                <a16:creationId xmlns:a16="http://schemas.microsoft.com/office/drawing/2014/main" id="{538DA944-A68A-F29D-8C4E-9DDA304C2197}"/>
              </a:ext>
            </a:extLst>
          </p:cNvPr>
          <p:cNvSpPr/>
          <p:nvPr/>
        </p:nvSpPr>
        <p:spPr>
          <a:xfrm>
            <a:off x="0" y="-8806"/>
            <a:ext cx="12190817" cy="11054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hangingPunct="0"/>
            <a:endParaRPr lang="cs-CZ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Obdélník 14">
            <a:extLst>
              <a:ext uri="{FF2B5EF4-FFF2-40B4-BE49-F238E27FC236}">
                <a16:creationId xmlns:a16="http://schemas.microsoft.com/office/drawing/2014/main" id="{8A728FBB-43DC-FCEB-3183-7AB561DBC740}"/>
              </a:ext>
            </a:extLst>
          </p:cNvPr>
          <p:cNvSpPr/>
          <p:nvPr/>
        </p:nvSpPr>
        <p:spPr>
          <a:xfrm>
            <a:off x="109948" y="214409"/>
            <a:ext cx="11040419" cy="662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cs-CZ" sz="4000" dirty="0">
                <a:solidFill>
                  <a:schemeClr val="bg1"/>
                </a:solidFill>
                <a:latin typeface="+mj-lt"/>
              </a:rPr>
              <a:t>Numerické řešení</a:t>
            </a:r>
            <a:endParaRPr lang="en-GB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10B14670-B87D-D07A-2A56-17B0AA01E7B3}"/>
              </a:ext>
            </a:extLst>
          </p:cNvPr>
          <p:cNvSpPr/>
          <p:nvPr/>
        </p:nvSpPr>
        <p:spPr>
          <a:xfrm>
            <a:off x="215" y="6635287"/>
            <a:ext cx="1879997" cy="2220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kubickovl@vscht.cz</a:t>
            </a: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30190C76-1966-1CCF-5D38-CB560E564073}"/>
              </a:ext>
            </a:extLst>
          </p:cNvPr>
          <p:cNvSpPr/>
          <p:nvPr/>
        </p:nvSpPr>
        <p:spPr>
          <a:xfrm>
            <a:off x="10311034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fld id="{6D81CB08-3356-4C45-BF51-1C5EDDA49A03}" type="slidenum">
              <a:rPr lang="en-GB" sz="1572" b="1" smtClean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7</a:t>
            </a:fld>
            <a:endParaRPr lang="en-GB" sz="1572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7CDFE710-B924-FC80-8F83-D82A59FC180D}"/>
              </a:ext>
            </a:extLst>
          </p:cNvPr>
          <p:cNvSpPr/>
          <p:nvPr/>
        </p:nvSpPr>
        <p:spPr>
          <a:xfrm>
            <a:off x="1880211" y="6524700"/>
            <a:ext cx="8430821" cy="35365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1200" b="1" dirty="0">
                <a:solidFill>
                  <a:schemeClr val="bg1"/>
                </a:solidFill>
                <a:latin typeface="+mj-lt"/>
              </a:rPr>
              <a:t>Simulace dopravního toku</a:t>
            </a:r>
            <a:endParaRPr lang="en-US" sz="1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Volný tvar: obrazec 15">
            <a:extLst>
              <a:ext uri="{FF2B5EF4-FFF2-40B4-BE49-F238E27FC236}">
                <a16:creationId xmlns:a16="http://schemas.microsoft.com/office/drawing/2014/main" id="{0E744B7C-412B-9364-B9D0-766C5FFD00E3}"/>
              </a:ext>
            </a:extLst>
          </p:cNvPr>
          <p:cNvSpPr/>
          <p:nvPr/>
        </p:nvSpPr>
        <p:spPr>
          <a:xfrm>
            <a:off x="215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00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D559EB9-2B80-425A-9AD8-CB70760CC9D5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459352" y="2010335"/>
                <a:ext cx="5479570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2800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</m:e>
                      </m:d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  </m:t>
                      </m:r>
                      <m:r>
                        <a:rPr lang="cs-CZ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cs-CZ" sz="2800" b="0" i="1" smtClean="0">
                          <a:latin typeface="Cambria Math" panose="02040503050406030204" pitchFamily="18" charset="0"/>
                        </a:rPr>
                        <m:t>mod</m:t>
                      </m:r>
                      <m:r>
                        <a:rPr lang="cs-CZ" sz="2800" b="0" i="1" smtClean="0">
                          <a:latin typeface="Cambria Math" panose="02040503050406030204" pitchFamily="18" charset="0"/>
                        </a:rPr>
                        <m:t> 2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cs-CZ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cs-CZ" sz="2800" i="1" dirty="0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D559EB9-2B80-425A-9AD8-CB70760CC9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9352" y="2010335"/>
                <a:ext cx="5479570" cy="4308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F58D3A43-4C4F-118C-B748-F7CA49AD56E5}"/>
              </a:ext>
            </a:extLst>
          </p:cNvPr>
          <p:cNvSpPr txBox="1"/>
          <p:nvPr/>
        </p:nvSpPr>
        <p:spPr>
          <a:xfrm>
            <a:off x="4690743" y="1377126"/>
            <a:ext cx="2810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dirty="0" err="1">
                <a:latin typeface="+mj-lt"/>
              </a:rPr>
              <a:t>Kruhov</a:t>
            </a:r>
            <a:r>
              <a:rPr lang="cs-CZ" sz="2800" dirty="0">
                <a:latin typeface="+mj-lt"/>
              </a:rPr>
              <a:t>á topologie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9495641-2B25-CBA7-0BAD-22F528BF0E47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2784124" y="2601994"/>
                <a:ext cx="6071306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cs-CZ" sz="280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 sz="2800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 ⋅ 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</m:oMath>
                  </m:oMathPara>
                </a14:m>
                <a:endParaRPr lang="cs-CZ" sz="2800" i="1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9495641-2B25-CBA7-0BAD-22F528BF0E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84124" y="2601994"/>
                <a:ext cx="6071306" cy="4308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53350FF-EEC2-6173-7799-1604561E0344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715199" y="4310211"/>
                <a:ext cx="4501911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GB" sz="2800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 = </m:t>
                      </m:r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GB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8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GB" sz="2800" b="0" i="0" smtClean="0"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 </m:t>
                      </m:r>
                    </m:oMath>
                  </m:oMathPara>
                </a14:m>
                <a:endParaRPr lang="cs-CZ" sz="2800" i="1" dirty="0"/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53350FF-EEC2-6173-7799-1604561E0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5199" y="4310211"/>
                <a:ext cx="4501911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0774DAC7-1C96-A670-F90B-7F743ED57394}"/>
              </a:ext>
            </a:extLst>
          </p:cNvPr>
          <p:cNvSpPr txBox="1"/>
          <p:nvPr/>
        </p:nvSpPr>
        <p:spPr>
          <a:xfrm>
            <a:off x="4567938" y="3679509"/>
            <a:ext cx="30549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2800" dirty="0">
                <a:latin typeface="+mj-lt"/>
              </a:rPr>
              <a:t>Řešení rovnic v čase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D64E299-17A7-4272-EAA8-D2B82CE347AD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788506" y="4935390"/>
                <a:ext cx="4741220" cy="83337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GB" sz="2800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GB" sz="2800" b="0" i="0" smtClean="0"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cs-CZ" sz="2800" i="1" dirty="0"/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D64E299-17A7-4272-EAA8-D2B82CE347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8506" y="4935390"/>
                <a:ext cx="4741220" cy="83337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F6D3241-F5D6-EC92-08C5-59227475A111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8249098" y="4319089"/>
                <a:ext cx="1380677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⋅(1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r>
                        <m:rPr>
                          <m:sty m:val="p"/>
                        </m:rPr>
                        <a:rPr lang="en-GB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δ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) </m:t>
                      </m:r>
                    </m:oMath>
                  </m:oMathPara>
                </a14:m>
                <a:endParaRPr lang="cs-CZ" sz="2800" i="1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F6D3241-F5D6-EC92-08C5-59227475A1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9098" y="4319089"/>
                <a:ext cx="1380677" cy="43088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6C16B9E1-D5BF-BC33-1BA4-38DEA19F6009}"/>
              </a:ext>
            </a:extLst>
          </p:cNvPr>
          <p:cNvSpPr/>
          <p:nvPr/>
        </p:nvSpPr>
        <p:spPr>
          <a:xfrm>
            <a:off x="5819776" y="4319089"/>
            <a:ext cx="2397334" cy="42200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6598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" grpId="0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Skupina 3">
            <a:extLst>
              <a:ext uri="{FF2B5EF4-FFF2-40B4-BE49-F238E27FC236}">
                <a16:creationId xmlns:a16="http://schemas.microsoft.com/office/drawing/2014/main" id="{5669E0F2-4623-477A-E947-F400BDADCE9C}"/>
              </a:ext>
            </a:extLst>
          </p:cNvPr>
          <p:cNvGrpSpPr/>
          <p:nvPr/>
        </p:nvGrpSpPr>
        <p:grpSpPr>
          <a:xfrm>
            <a:off x="9728586" y="354263"/>
            <a:ext cx="2462445" cy="395392"/>
            <a:chOff x="9729555" y="342120"/>
            <a:chExt cx="2462445" cy="395392"/>
          </a:xfrm>
        </p:grpSpPr>
        <p:pic>
          <p:nvPicPr>
            <p:cNvPr id="5" name="Obrázek 4" descr="Obsah obrázku kreslení&#10;&#10;Popis byl vytvořen automaticky">
              <a:extLst>
                <a:ext uri="{FF2B5EF4-FFF2-40B4-BE49-F238E27FC236}">
                  <a16:creationId xmlns:a16="http://schemas.microsoft.com/office/drawing/2014/main" id="{C067827E-6191-5A93-BE1C-7E3EAC87D9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2783"/>
            <a:stretch/>
          </p:blipFill>
          <p:spPr>
            <a:xfrm>
              <a:off x="9729555" y="563418"/>
              <a:ext cx="2462445" cy="174094"/>
            </a:xfrm>
            <a:prstGeom prst="rect">
              <a:avLst/>
            </a:prstGeom>
          </p:spPr>
        </p:pic>
        <p:pic>
          <p:nvPicPr>
            <p:cNvPr id="6" name="Obrázek 5" descr="Obsah obrázku kreslení&#10;&#10;Popis byl vytvořen automaticky">
              <a:extLst>
                <a:ext uri="{FF2B5EF4-FFF2-40B4-BE49-F238E27FC236}">
                  <a16:creationId xmlns:a16="http://schemas.microsoft.com/office/drawing/2014/main" id="{AADC6A18-176A-CBA2-6A5D-FD8690D97F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3726" b="52782"/>
            <a:stretch/>
          </p:blipFill>
          <p:spPr>
            <a:xfrm>
              <a:off x="11197168" y="342120"/>
              <a:ext cx="893232" cy="174094"/>
            </a:xfrm>
            <a:prstGeom prst="rect">
              <a:avLst/>
            </a:prstGeom>
          </p:spPr>
        </p:pic>
      </p:grpSp>
      <p:sp>
        <p:nvSpPr>
          <p:cNvPr id="7" name="Volný tvar: obrazec 6">
            <a:extLst>
              <a:ext uri="{FF2B5EF4-FFF2-40B4-BE49-F238E27FC236}">
                <a16:creationId xmlns:a16="http://schemas.microsoft.com/office/drawing/2014/main" id="{31F2FF4D-598D-8C22-E5A4-A6654E6CF081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93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93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93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graphicFrame>
        <p:nvGraphicFramePr>
          <p:cNvPr id="15" name="Tabulka 15">
            <a:extLst>
              <a:ext uri="{FF2B5EF4-FFF2-40B4-BE49-F238E27FC236}">
                <a16:creationId xmlns:a16="http://schemas.microsoft.com/office/drawing/2014/main" id="{F06C5C7A-2070-45F3-D908-14A0414220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6495136"/>
              </p:ext>
            </p:extLst>
          </p:nvPr>
        </p:nvGraphicFramePr>
        <p:xfrm>
          <a:off x="-970" y="3053895"/>
          <a:ext cx="12201760" cy="7502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50440">
                  <a:extLst>
                    <a:ext uri="{9D8B030D-6E8A-4147-A177-3AD203B41FA5}">
                      <a16:colId xmlns:a16="http://schemas.microsoft.com/office/drawing/2014/main" val="3751814876"/>
                    </a:ext>
                  </a:extLst>
                </a:gridCol>
                <a:gridCol w="3050440">
                  <a:extLst>
                    <a:ext uri="{9D8B030D-6E8A-4147-A177-3AD203B41FA5}">
                      <a16:colId xmlns:a16="http://schemas.microsoft.com/office/drawing/2014/main" val="3645165636"/>
                    </a:ext>
                  </a:extLst>
                </a:gridCol>
                <a:gridCol w="3050440">
                  <a:extLst>
                    <a:ext uri="{9D8B030D-6E8A-4147-A177-3AD203B41FA5}">
                      <a16:colId xmlns:a16="http://schemas.microsoft.com/office/drawing/2014/main" val="765850147"/>
                    </a:ext>
                  </a:extLst>
                </a:gridCol>
                <a:gridCol w="3050440">
                  <a:extLst>
                    <a:ext uri="{9D8B030D-6E8A-4147-A177-3AD203B41FA5}">
                      <a16:colId xmlns:a16="http://schemas.microsoft.com/office/drawing/2014/main" val="470536707"/>
                    </a:ext>
                  </a:extLst>
                </a:gridCol>
              </a:tblGrid>
              <a:tr h="750210">
                <a:tc>
                  <a:txBody>
                    <a:bodyPr/>
                    <a:lstStyle/>
                    <a:p>
                      <a:pPr algn="ctr"/>
                      <a:r>
                        <a:rPr lang="cs-CZ" sz="2800" b="0" noProof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j-lt"/>
                        </a:rPr>
                        <a:t>Úvod</a:t>
                      </a:r>
                      <a:endParaRPr lang="en-GB" sz="2800" b="0" noProof="0" dirty="0">
                        <a:solidFill>
                          <a:schemeClr val="bg1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noProof="0" dirty="0">
                          <a:solidFill>
                            <a:srgbClr val="BFBFBF"/>
                          </a:solidFill>
                          <a:latin typeface="+mj-lt"/>
                        </a:rPr>
                        <a:t>Implementace</a:t>
                      </a:r>
                      <a:endParaRPr lang="en-GB" sz="2800" noProof="0" dirty="0">
                        <a:solidFill>
                          <a:srgbClr val="BFBFBF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3600" b="1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j-lt"/>
                          <a:ea typeface="Droid Sans Fallback" pitchFamily="2"/>
                          <a:cs typeface="FreeSans" pitchFamily="2"/>
                        </a:rPr>
                        <a:t>Výsledky</a:t>
                      </a:r>
                      <a:endParaRPr lang="en-GB" sz="3600" b="1" noProof="0" dirty="0">
                        <a:solidFill>
                          <a:schemeClr val="bg1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2800" b="0" kern="1200" noProof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j-lt"/>
                          <a:ea typeface="+mn-ea"/>
                          <a:cs typeface="+mn-cs"/>
                        </a:rPr>
                        <a:t>Závěr</a:t>
                      </a:r>
                      <a:endParaRPr lang="en-GB" sz="2800" noProof="0" dirty="0">
                        <a:solidFill>
                          <a:schemeClr val="bg1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3544092"/>
                  </a:ext>
                </a:extLst>
              </a:tr>
            </a:tbl>
          </a:graphicData>
        </a:graphic>
      </p:graphicFrame>
      <p:grpSp>
        <p:nvGrpSpPr>
          <p:cNvPr id="9" name="Skupina 2">
            <a:extLst>
              <a:ext uri="{FF2B5EF4-FFF2-40B4-BE49-F238E27FC236}">
                <a16:creationId xmlns:a16="http://schemas.microsoft.com/office/drawing/2014/main" id="{BED7735D-A892-4C34-D941-42F5AF7B4D16}"/>
              </a:ext>
            </a:extLst>
          </p:cNvPr>
          <p:cNvGrpSpPr/>
          <p:nvPr/>
        </p:nvGrpSpPr>
        <p:grpSpPr>
          <a:xfrm>
            <a:off x="-969" y="-5330"/>
            <a:ext cx="12201761" cy="1105445"/>
            <a:chOff x="9975" y="-5330"/>
            <a:chExt cx="12190817" cy="1105445"/>
          </a:xfrm>
        </p:grpSpPr>
        <p:sp>
          <p:nvSpPr>
            <p:cNvPr id="11" name="Volný tvar: obrazec 15">
              <a:extLst>
                <a:ext uri="{FF2B5EF4-FFF2-40B4-BE49-F238E27FC236}">
                  <a16:creationId xmlns:a16="http://schemas.microsoft.com/office/drawing/2014/main" id="{96243229-79CF-773C-EFB9-E0A57DD8814C}"/>
                </a:ext>
              </a:extLst>
            </p:cNvPr>
            <p:cNvSpPr/>
            <p:nvPr/>
          </p:nvSpPr>
          <p:spPr>
            <a:xfrm>
              <a:off x="9975" y="-5330"/>
              <a:ext cx="12190817" cy="1105445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00A5D3"/>
            </a:solidFill>
            <a:ln>
              <a:noFill/>
              <a:prstDash val="solid"/>
            </a:ln>
          </p:spPr>
          <p:txBody>
            <a:bodyPr vert="horz" wrap="none" lIns="108847" tIns="54423" rIns="108847" bIns="54423" anchor="ctr" anchorCtr="0" compatLnSpc="0">
              <a:noAutofit/>
            </a:bodyPr>
            <a:lstStyle/>
            <a:p>
              <a:pPr algn="r" hangingPunct="0"/>
              <a:endPara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endParaRPr>
            </a:p>
          </p:txBody>
        </p:sp>
        <p:pic>
          <p:nvPicPr>
            <p:cNvPr id="12" name="Obrázek 16">
              <a:extLst>
                <a:ext uri="{FF2B5EF4-FFF2-40B4-BE49-F238E27FC236}">
                  <a16:creationId xmlns:a16="http://schemas.microsoft.com/office/drawing/2014/main" id="{D8F98DDE-6C7F-C88C-532E-2A14DA90FC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98830" y="225478"/>
              <a:ext cx="3341146" cy="6517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5375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DD4B9F-3492-E810-961D-4757C2B30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olný tvar: obrazec 3">
            <a:extLst>
              <a:ext uri="{FF2B5EF4-FFF2-40B4-BE49-F238E27FC236}">
                <a16:creationId xmlns:a16="http://schemas.microsoft.com/office/drawing/2014/main" id="{54C12066-BCF4-574D-4617-8CDAC59A05F1}"/>
              </a:ext>
            </a:extLst>
          </p:cNvPr>
          <p:cNvSpPr/>
          <p:nvPr/>
        </p:nvSpPr>
        <p:spPr>
          <a:xfrm>
            <a:off x="214" y="6533578"/>
            <a:ext cx="1219081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93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email</a:t>
            </a:r>
            <a:endParaRPr lang="en-US" sz="1693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E6BBCBCE-734F-ADAC-3F1B-A3CC2F02AA27}"/>
              </a:ext>
            </a:extLst>
          </p:cNvPr>
          <p:cNvSpPr/>
          <p:nvPr/>
        </p:nvSpPr>
        <p:spPr>
          <a:xfrm>
            <a:off x="215" y="6635287"/>
            <a:ext cx="1879997" cy="2220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en-US" sz="1572" b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kubickovl@vscht.cz</a:t>
            </a: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2D415A55-5AB9-E620-B818-A309B4FE7D87}"/>
              </a:ext>
            </a:extLst>
          </p:cNvPr>
          <p:cNvSpPr/>
          <p:nvPr/>
        </p:nvSpPr>
        <p:spPr>
          <a:xfrm>
            <a:off x="10311034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fld id="{6D81CB08-3356-4C45-BF51-1C5EDDA49A03}" type="slidenum">
              <a:rPr lang="en-GB" sz="1572" b="1" smtClean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9</a:t>
            </a:fld>
            <a:endParaRPr lang="en-GB" sz="1572" b="1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42D9A63F-63AB-0B57-CBC3-5A675AB0E6DB}"/>
              </a:ext>
            </a:extLst>
          </p:cNvPr>
          <p:cNvSpPr/>
          <p:nvPr/>
        </p:nvSpPr>
        <p:spPr>
          <a:xfrm>
            <a:off x="1880211" y="6524700"/>
            <a:ext cx="8430821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rtl="0" fontAlgn="base"/>
            <a:r>
              <a:rPr lang="cs-CZ" sz="1200" b="1">
                <a:solidFill>
                  <a:schemeClr val="bg1"/>
                </a:solidFill>
                <a:latin typeface="+mj-lt"/>
              </a:rPr>
              <a:t>SNA 2023 - </a:t>
            </a:r>
            <a:r>
              <a:rPr lang="en-US" sz="1200" b="1">
                <a:solidFill>
                  <a:schemeClr val="bg1"/>
                </a:solidFill>
                <a:latin typeface="+mj-lt"/>
              </a:rPr>
              <a:t>Improving computational efficiency of contact solution in fully</a:t>
            </a:r>
            <a:r>
              <a:rPr lang="cs-CZ" sz="1200" b="1">
                <a:solidFill>
                  <a:schemeClr val="bg1"/>
                </a:solidFill>
                <a:latin typeface="+mj-lt"/>
              </a:rPr>
              <a:t> </a:t>
            </a:r>
            <a:r>
              <a:rPr lang="en-US" sz="1200" b="1">
                <a:solidFill>
                  <a:schemeClr val="bg1"/>
                </a:solidFill>
                <a:latin typeface="+mj-lt"/>
              </a:rPr>
              <a:t>resolved CFD-DEM simulations with arbitrarily-shaped solids</a:t>
            </a:r>
          </a:p>
        </p:txBody>
      </p:sp>
      <p:sp>
        <p:nvSpPr>
          <p:cNvPr id="16" name="Volný tvar: obrazec 15">
            <a:extLst>
              <a:ext uri="{FF2B5EF4-FFF2-40B4-BE49-F238E27FC236}">
                <a16:creationId xmlns:a16="http://schemas.microsoft.com/office/drawing/2014/main" id="{D9E71297-24EC-0706-3AE4-C7650821C2FF}"/>
              </a:ext>
            </a:extLst>
          </p:cNvPr>
          <p:cNvSpPr/>
          <p:nvPr/>
        </p:nvSpPr>
        <p:spPr>
          <a:xfrm>
            <a:off x="215" y="6524700"/>
            <a:ext cx="1879997" cy="332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vecerniv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(</a:t>
            </a:r>
            <a:r>
              <a:rPr lang="cs-CZ" sz="1600" b="1" dirty="0" err="1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at</a:t>
            </a:r>
            <a:r>
              <a:rPr lang="cs-CZ" sz="1600" b="1" dirty="0">
                <a:solidFill>
                  <a:srgbClr val="FFFFFF"/>
                </a:solidFill>
                <a:latin typeface="+mj-lt"/>
                <a:ea typeface="Droid Sans Fallback" pitchFamily="2"/>
                <a:cs typeface="FreeSans" pitchFamily="2"/>
              </a:rPr>
              <a:t>)vscht.cz</a:t>
            </a:r>
            <a:endParaRPr lang="en-US" sz="1600" b="1" dirty="0">
              <a:solidFill>
                <a:srgbClr val="FFFFFF"/>
              </a:solidFill>
              <a:latin typeface="+mj-lt"/>
              <a:ea typeface="Droid Sans Fallback" pitchFamily="2"/>
              <a:cs typeface="FreeSans" pitchFamily="2"/>
            </a:endParaRPr>
          </a:p>
        </p:txBody>
      </p:sp>
      <p:sp>
        <p:nvSpPr>
          <p:cNvPr id="2" name="Volný tvar: obrazec 1">
            <a:extLst>
              <a:ext uri="{FF2B5EF4-FFF2-40B4-BE49-F238E27FC236}">
                <a16:creationId xmlns:a16="http://schemas.microsoft.com/office/drawing/2014/main" id="{D42B2287-2E77-A5BF-FC84-0B139C8EEAB9}"/>
              </a:ext>
            </a:extLst>
          </p:cNvPr>
          <p:cNvSpPr/>
          <p:nvPr/>
        </p:nvSpPr>
        <p:spPr>
          <a:xfrm>
            <a:off x="1880211" y="6524700"/>
            <a:ext cx="8430821" cy="341513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E6E6E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fontAlgn="base"/>
            <a:r>
              <a:rPr lang="cs-CZ" sz="1200" b="1" dirty="0">
                <a:solidFill>
                  <a:schemeClr val="bg1"/>
                </a:solidFill>
                <a:latin typeface="+mj-lt"/>
              </a:rPr>
              <a:t>Simulace dopravního toku</a:t>
            </a:r>
          </a:p>
        </p:txBody>
      </p:sp>
      <p:sp>
        <p:nvSpPr>
          <p:cNvPr id="13" name="Volný tvar: obrazec 12">
            <a:extLst>
              <a:ext uri="{FF2B5EF4-FFF2-40B4-BE49-F238E27FC236}">
                <a16:creationId xmlns:a16="http://schemas.microsoft.com/office/drawing/2014/main" id="{4439044D-D577-68C9-1FC5-D6C54C85976F}"/>
              </a:ext>
            </a:extLst>
          </p:cNvPr>
          <p:cNvSpPr/>
          <p:nvPr/>
        </p:nvSpPr>
        <p:spPr>
          <a:xfrm>
            <a:off x="214" y="436"/>
            <a:ext cx="12190817" cy="11054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A5D3"/>
          </a:solidFill>
          <a:ln>
            <a:noFill/>
            <a:prstDash val="solid"/>
          </a:ln>
        </p:spPr>
        <p:txBody>
          <a:bodyPr vert="horz" wrap="none" lIns="108847" tIns="54423" rIns="108847" bIns="54423" anchor="ctr" anchorCtr="0" compatLnSpc="0">
            <a:noAutofit/>
          </a:bodyPr>
          <a:lstStyle/>
          <a:p>
            <a:pPr algn="ctr" hangingPunct="0"/>
            <a:endParaRPr lang="cs-CZ" sz="2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bdélník 16">
            <a:extLst>
              <a:ext uri="{FF2B5EF4-FFF2-40B4-BE49-F238E27FC236}">
                <a16:creationId xmlns:a16="http://schemas.microsoft.com/office/drawing/2014/main" id="{4E407CAA-E58F-B05E-D46A-31856872E084}"/>
              </a:ext>
            </a:extLst>
          </p:cNvPr>
          <p:cNvSpPr/>
          <p:nvPr/>
        </p:nvSpPr>
        <p:spPr>
          <a:xfrm>
            <a:off x="109948" y="214409"/>
            <a:ext cx="11040419" cy="662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cs-CZ" sz="4000" dirty="0">
                <a:latin typeface="+mj-lt"/>
              </a:rPr>
              <a:t>Parametry simulace</a:t>
            </a:r>
            <a:endParaRPr lang="en-GB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FBB593D9-67A8-B482-1F82-AA1695784695}"/>
              </a:ext>
            </a:extLst>
          </p:cNvPr>
          <p:cNvSpPr/>
          <p:nvPr/>
        </p:nvSpPr>
        <p:spPr>
          <a:xfrm>
            <a:off x="2362407" y="1228953"/>
            <a:ext cx="1653204" cy="33263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s-CZ">
              <a:latin typeface="+mj-lt"/>
            </a:endParaRP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5895C9AC-1893-5079-33C6-EE77E0878F77}"/>
              </a:ext>
            </a:extLst>
          </p:cNvPr>
          <p:cNvSpPr txBox="1">
            <a:spLocks/>
          </p:cNvSpPr>
          <p:nvPr/>
        </p:nvSpPr>
        <p:spPr>
          <a:xfrm>
            <a:off x="7308650" y="1328826"/>
            <a:ext cx="4612273" cy="4849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>
              <a:latin typeface="+mj-lt"/>
            </a:endParaRPr>
          </a:p>
          <a:p>
            <a:pPr marL="0" indent="0">
              <a:buNone/>
            </a:pPr>
            <a:r>
              <a:rPr lang="cs-CZ">
                <a:latin typeface="+mj-lt"/>
              </a:rPr>
              <a:t>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2FBA048-FD49-07E2-32C2-B6A5D118BC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4495928"/>
              </p:ext>
            </p:extLst>
          </p:nvPr>
        </p:nvGraphicFramePr>
        <p:xfrm>
          <a:off x="3145213" y="1467779"/>
          <a:ext cx="5900816" cy="4572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42952">
                  <a:extLst>
                    <a:ext uri="{9D8B030D-6E8A-4147-A177-3AD203B41FA5}">
                      <a16:colId xmlns:a16="http://schemas.microsoft.com/office/drawing/2014/main" val="3092651006"/>
                    </a:ext>
                  </a:extLst>
                </a:gridCol>
                <a:gridCol w="1457864">
                  <a:extLst>
                    <a:ext uri="{9D8B030D-6E8A-4147-A177-3AD203B41FA5}">
                      <a16:colId xmlns:a16="http://schemas.microsoft.com/office/drawing/2014/main" val="1596485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Parametr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Hodnota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474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Počet aut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N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25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777749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Délka auta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  <a:r>
                        <a:rPr lang="el-GR" sz="2400" i="1" baseline="-25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α</a:t>
                      </a:r>
                      <a:endParaRPr lang="cs-CZ" sz="2400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4.5</a:t>
                      </a:r>
                      <a:r>
                        <a:rPr lang="en-GB" sz="2400" dirty="0">
                          <a:latin typeface="+mj-lt"/>
                        </a:rPr>
                        <a:t> m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6872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Maximální rychlost </a:t>
                      </a:r>
                      <a:r>
                        <a:rPr lang="cs-CZ" sz="2400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cs-CZ" sz="2400" baseline="-25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cs-CZ" sz="2400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36</a:t>
                      </a:r>
                      <a:r>
                        <a:rPr lang="en-GB" sz="2400" dirty="0">
                          <a:latin typeface="+mj-lt"/>
                        </a:rPr>
                        <a:t> m s</a:t>
                      </a:r>
                      <a:r>
                        <a:rPr lang="en-GB" sz="2400" baseline="30000" dirty="0">
                          <a:latin typeface="+mj-lt"/>
                        </a:rPr>
                        <a:t>-1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7421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Maximální zrychlení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8</a:t>
                      </a:r>
                      <a:r>
                        <a:rPr lang="en-GB" sz="2400" dirty="0">
                          <a:latin typeface="+mj-lt"/>
                        </a:rPr>
                        <a:t> m s</a:t>
                      </a:r>
                      <a:r>
                        <a:rPr lang="en-GB" sz="2400" kern="1200" baseline="300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-2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3638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Komfortní brždění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40</a:t>
                      </a:r>
                      <a:r>
                        <a:rPr lang="en-GB" sz="2400" dirty="0">
                          <a:latin typeface="+mj-lt"/>
                        </a:rPr>
                        <a:t> m s</a:t>
                      </a:r>
                      <a:r>
                        <a:rPr lang="en-GB" sz="2400" kern="1200" baseline="300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-2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815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Minimální odstup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cs-CZ" sz="2400" i="1" baseline="-25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1</a:t>
                      </a:r>
                      <a:r>
                        <a:rPr lang="en-GB" sz="2400" dirty="0">
                          <a:latin typeface="+mj-lt"/>
                        </a:rPr>
                        <a:t> m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490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Reakční čas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2</a:t>
                      </a:r>
                      <a:r>
                        <a:rPr lang="en-GB" sz="2400" dirty="0">
                          <a:latin typeface="+mj-lt"/>
                        </a:rPr>
                        <a:t> s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308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Pravděpodobnost nepozornosti </a:t>
                      </a:r>
                      <a:r>
                        <a:rPr lang="cs-CZ" sz="2400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cs-CZ" sz="2400" i="1" baseline="-25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cs-CZ" sz="2400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5 </a:t>
                      </a:r>
                      <a:r>
                        <a:rPr lang="en-GB" sz="2400" dirty="0">
                          <a:latin typeface="+mj-lt"/>
                        </a:rPr>
                        <a:t>%</a:t>
                      </a:r>
                      <a:endParaRPr lang="cs-CZ" sz="24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6055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Hodnota fluktuace </a:t>
                      </a:r>
                      <a:r>
                        <a:rPr lang="cs-CZ" sz="24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δ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cs-CZ" sz="2400" dirty="0">
                          <a:latin typeface="+mj-lt"/>
                        </a:rPr>
                        <a:t>5</a:t>
                      </a:r>
                      <a:r>
                        <a:rPr lang="en-GB" sz="2400" dirty="0">
                          <a:latin typeface="+mj-lt"/>
                        </a:rPr>
                        <a:t> %</a:t>
                      </a:r>
                      <a:endParaRPr lang="cs-CZ" sz="2400" dirty="0">
                        <a:latin typeface="+mj-lt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20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5775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e8e03d2-35e6-44cd-bf70-62917b489329">
      <Terms xmlns="http://schemas.microsoft.com/office/infopath/2007/PartnerControls"/>
    </lcf76f155ced4ddcb4097134ff3c332f>
    <TaxCatchAll xmlns="31a68bc2-6877-4d12-81e7-974240b4f69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A10EEDC8A564F41B6E7BC1A022505E8" ma:contentTypeVersion="18" ma:contentTypeDescription="Vytvoří nový dokument" ma:contentTypeScope="" ma:versionID="f9800db705a4b8156fe143051502030e">
  <xsd:schema xmlns:xsd="http://www.w3.org/2001/XMLSchema" xmlns:xs="http://www.w3.org/2001/XMLSchema" xmlns:p="http://schemas.microsoft.com/office/2006/metadata/properties" xmlns:ns2="5e8e03d2-35e6-44cd-bf70-62917b489329" xmlns:ns3="31a68bc2-6877-4d12-81e7-974240b4f693" targetNamespace="http://schemas.microsoft.com/office/2006/metadata/properties" ma:root="true" ma:fieldsID="31460e6985293ebfca78a669c5664bc0" ns2:_="" ns3:_="">
    <xsd:import namespace="5e8e03d2-35e6-44cd-bf70-62917b489329"/>
    <xsd:import namespace="31a68bc2-6877-4d12-81e7-974240b4f69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8e03d2-35e6-44cd-bf70-62917b4893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Značky obrázků" ma:readOnly="false" ma:fieldId="{5cf76f15-5ced-4ddc-b409-7134ff3c332f}" ma:taxonomyMulti="true" ma:sspId="3b18ec1b-57a9-4d12-a5b8-8b600ff9f5c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a68bc2-6877-4d12-81e7-974240b4f693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7c6a8b54-3278-4d34-9d08-ac5899d5f9e0}" ma:internalName="TaxCatchAll" ma:showField="CatchAllData" ma:web="31a68bc2-6877-4d12-81e7-974240b4f69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3" nillable="true" ma:displayName="Sdílí se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dílené s podrobnostm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66D0C65-B265-44BE-9EE8-98CE8AA15C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048D44-D1C0-4B96-8E7D-5B61B8F7DD76}">
  <ds:schemaRefs>
    <ds:schemaRef ds:uri="http://schemas.microsoft.com/office/2006/metadata/properties"/>
    <ds:schemaRef ds:uri="http://schemas.microsoft.com/office/infopath/2007/PartnerControls"/>
    <ds:schemaRef ds:uri="5e8e03d2-35e6-44cd-bf70-62917b489329"/>
    <ds:schemaRef ds:uri="31a68bc2-6877-4d12-81e7-974240b4f693"/>
  </ds:schemaRefs>
</ds:datastoreItem>
</file>

<file path=customXml/itemProps3.xml><?xml version="1.0" encoding="utf-8"?>
<ds:datastoreItem xmlns:ds="http://schemas.openxmlformats.org/officeDocument/2006/customXml" ds:itemID="{CAD4DB8D-7A47-45FB-A4E8-E251D4D09C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8e03d2-35e6-44cd-bf70-62917b489329"/>
    <ds:schemaRef ds:uri="31a68bc2-6877-4d12-81e7-974240b4f6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538</TotalTime>
  <Words>912</Words>
  <Application>Microsoft Office PowerPoint</Application>
  <PresentationFormat>Widescreen</PresentationFormat>
  <Paragraphs>219</Paragraphs>
  <Slides>17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Droid Sans Fallback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Studenik Ondrej</dc:creator>
  <cp:lastModifiedBy>Vecernik Vit</cp:lastModifiedBy>
  <cp:revision>15</cp:revision>
  <dcterms:created xsi:type="dcterms:W3CDTF">2023-10-10T08:12:53Z</dcterms:created>
  <dcterms:modified xsi:type="dcterms:W3CDTF">2026-01-14T22:09:17Z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0x010100CA10EEDC8A564F41B6E7BC1A022505E8</vt:lpwstr>
  </property>
  <property fmtid="{D5CDD505-2E9C-101B-9397-08002B2CF9AE}" pid="3" name="MediaServiceImageTags">
    <vt:lpwstr/>
  </property>
</Properties>
</file>

<file path=docProps/thumbnail.jpeg>
</file>